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8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84464" autoAdjust="0"/>
  </p:normalViewPr>
  <p:slideViewPr>
    <p:cSldViewPr snapToGrid="0" snapToObjects="1"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9794-35CA-4F5C-8F71-C7777EF5DE15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3C3E-569C-40D8-B441-2079B49AF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people are using MDS ?  How many people are using something else for MDM ?</a:t>
            </a:r>
          </a:p>
          <a:p>
            <a:r>
              <a:rPr lang="en-US" dirty="0" smtClean="0"/>
              <a:t>Need to start w a little background…</a:t>
            </a:r>
          </a:p>
          <a:p>
            <a:r>
              <a:rPr lang="en-US" dirty="0" smtClean="0"/>
              <a:t>Then some tips from my experience and from the program managers at MSFT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0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let’s talk about the underlying technologies supporting these capabilities</a:t>
            </a:r>
          </a:p>
          <a:p>
            <a:endParaRPr lang="en-US" dirty="0" smtClean="0"/>
          </a:p>
          <a:p>
            <a:r>
              <a:rPr lang="en-US" dirty="0" smtClean="0"/>
              <a:t>A requirement for any MDM system these days is it has to be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SOAP-enabled</a:t>
            </a:r>
            <a:r>
              <a:rPr lang="en-US" dirty="0" smtClean="0"/>
              <a:t>, to interact with ERPs like SAP and Oracle.</a:t>
            </a:r>
          </a:p>
          <a:p>
            <a:endParaRPr lang="en-US" dirty="0" smtClean="0"/>
          </a:p>
          <a:p>
            <a:r>
              <a:rPr lang="en-US" dirty="0" smtClean="0"/>
              <a:t>The Windows Communication Foundation (or WCF), is an application programming interface (API) in the .NET Framework for building connected, service-oriented applications.</a:t>
            </a:r>
          </a:p>
          <a:p>
            <a:endParaRPr lang="en-US" dirty="0" smtClean="0"/>
          </a:p>
          <a:p>
            <a:r>
              <a:rPr lang="en-US" dirty="0" smtClean="0"/>
              <a:t>The Excel </a:t>
            </a:r>
            <a:r>
              <a:rPr lang="en-US" dirty="0" err="1" smtClean="0"/>
              <a:t>addin</a:t>
            </a:r>
            <a:r>
              <a:rPr lang="en-US" dirty="0" smtClean="0"/>
              <a:t> communicates through WCF,</a:t>
            </a:r>
            <a:r>
              <a:rPr lang="en-US" baseline="0" dirty="0" smtClean="0"/>
              <a:t> the Web UI uses Silverlight 5 (new in 2012 and enhances the performance)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BizTalk allows organizations to more easily connect disparate systems with over 25 multi-platform adapters and a robust messaging infrastructure.</a:t>
            </a:r>
          </a:p>
          <a:p>
            <a:endParaRPr lang="en-US" dirty="0" smtClean="0"/>
          </a:p>
          <a:p>
            <a:r>
              <a:rPr lang="en-US" dirty="0" smtClean="0"/>
              <a:t>External systems can interact w MDS either through the WCF to the MDS service</a:t>
            </a:r>
            <a:r>
              <a:rPr lang="en-US" baseline="0" dirty="0" smtClean="0"/>
              <a:t>, or more directly with SQL tables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the database can be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2008 or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3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r>
              <a:rPr lang="en-US" baseline="0" dirty="0" smtClean="0"/>
              <a:t> before I get into the demo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8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07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System Administration-&gt;System-&gt;Deployment you can deploy structure only</a:t>
            </a:r>
          </a:p>
          <a:p>
            <a:r>
              <a:rPr lang="en-US" dirty="0" smtClean="0"/>
              <a:t>Creating</a:t>
            </a:r>
            <a:r>
              <a:rPr lang="en-US" baseline="0" dirty="0" smtClean="0"/>
              <a:t> a separate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environment has been helpful for me and my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point  is need  to figure out the people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8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easy to use, and I recommend trying it out and playing with it.</a:t>
            </a:r>
          </a:p>
          <a:p>
            <a:r>
              <a:rPr lang="en-US" baseline="0" dirty="0" smtClean="0"/>
              <a:t>I think it will come in handy as you are implementing BI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05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0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baseline="0" dirty="0" smtClean="0"/>
              <a:t>orking w these EIM technologies for 5 years, 7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6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…most of us know what master data is, but stating some things about it will help frame our discussion about it.</a:t>
            </a:r>
          </a:p>
          <a:p>
            <a:endParaRPr lang="en-US" dirty="0" smtClean="0"/>
          </a:p>
          <a:p>
            <a:r>
              <a:rPr lang="en-US" dirty="0" smtClean="0"/>
              <a:t>Because</a:t>
            </a:r>
            <a:r>
              <a:rPr lang="en-US" baseline="0" dirty="0" smtClean="0"/>
              <a:t> of its importance, it can be in the center of many business processes and hence must be effectively shared for both producing and consuming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MDS does is enable these different groups bring their objects together and they can be cared for centrally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an organization has this, it can be used in a number of scenarios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8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Once an organization has this, it can be used in a number of scenarios</a:t>
            </a:r>
          </a:p>
          <a:p>
            <a:endParaRPr lang="en-US" u="sng" baseline="0" dirty="0" smtClean="0"/>
          </a:p>
          <a:p>
            <a:r>
              <a:rPr lang="en-US" u="sng" baseline="0" dirty="0" smtClean="0"/>
              <a:t>Data Warehouse</a:t>
            </a:r>
          </a:p>
          <a:p>
            <a:r>
              <a:rPr lang="en-US" u="none" baseline="0" dirty="0" smtClean="0"/>
              <a:t>Allow users to change hierarchies without IT intervention</a:t>
            </a:r>
          </a:p>
          <a:p>
            <a:r>
              <a:rPr lang="en-US" u="none" baseline="0" dirty="0" smtClean="0"/>
              <a:t>But IT wants to put some constraints and process around the data to enforce integrity</a:t>
            </a:r>
          </a:p>
          <a:p>
            <a:r>
              <a:rPr lang="en-US" u="none" baseline="0" dirty="0" smtClean="0"/>
              <a:t>Enhance data quality by showing users exceptions, creating managed workflows</a:t>
            </a:r>
          </a:p>
          <a:p>
            <a:endParaRPr lang="en-US" u="sng" dirty="0" smtClean="0"/>
          </a:p>
          <a:p>
            <a:r>
              <a:rPr lang="en-US" u="sng" dirty="0" smtClean="0"/>
              <a:t>Data Management (Operational</a:t>
            </a:r>
            <a:r>
              <a:rPr lang="en-US" u="sng" baseline="0" dirty="0" smtClean="0"/>
              <a:t> MDM)</a:t>
            </a:r>
          </a:p>
          <a:p>
            <a:r>
              <a:rPr lang="en-US" u="none" baseline="0" dirty="0" smtClean="0"/>
              <a:t>Central customer database, merging multiple regional dBs</a:t>
            </a:r>
          </a:p>
          <a:p>
            <a:r>
              <a:rPr lang="en-US" u="none" baseline="0" dirty="0" smtClean="0"/>
              <a:t>Push it to their downstream systems. </a:t>
            </a:r>
          </a:p>
          <a:p>
            <a:endParaRPr lang="en-US" u="sng" baseline="0" dirty="0" smtClean="0"/>
          </a:p>
          <a:p>
            <a:r>
              <a:rPr lang="en-US" b="0" i="0" u="none" baseline="0" dirty="0" smtClean="0"/>
              <a:t>Use MDS to store metadata information about existing systems, tables, columns, repositories …. their meanings </a:t>
            </a:r>
          </a:p>
          <a:p>
            <a:endParaRPr lang="en-US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346D8-291C-44A1-A213-706A141DBC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Explaining by saying where it ends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8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http://reports.informationweek.com/cart/index/downloadasset/id/8574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0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Clarify that to achieve Data Quality one needs:</a:t>
            </a:r>
          </a:p>
          <a:p>
            <a:r>
              <a:rPr lang="en-US" dirty="0" smtClean="0"/>
              <a:t>Business Processes and Data Stewardship in addition to Technology</a:t>
            </a:r>
          </a:p>
          <a:p>
            <a:endParaRPr lang="en-US" dirty="0" smtClean="0"/>
          </a:p>
          <a:p>
            <a:r>
              <a:rPr lang="en-US" dirty="0" smtClean="0"/>
              <a:t>…MDS+DQS</a:t>
            </a:r>
            <a:r>
              <a:rPr lang="en-US" baseline="0" dirty="0" smtClean="0"/>
              <a:t> cover the technology piece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0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http://www.information-management.com/blogs/MDM-data-governance-enterprise-architecture-Karel-10021647-1.html?ET=informationmgmt:e2796:2062711a:&amp;st=email&amp;utm_source=editorial&amp;utm</a:t>
            </a:r>
          </a:p>
          <a:p>
            <a:endParaRPr lang="en-US" dirty="0" smtClean="0"/>
          </a:p>
          <a:p>
            <a:r>
              <a:rPr lang="en-US" dirty="0" smtClean="0"/>
              <a:t>Not</a:t>
            </a:r>
            <a:r>
              <a:rPr lang="en-US" baseline="0" dirty="0" smtClean="0"/>
              <a:t> surprising to me, as I see data governance challenges as a major risk factor as well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4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talk about MDS’s capabilities for addressing these data quality challenges</a:t>
            </a:r>
          </a:p>
          <a:p>
            <a:r>
              <a:rPr lang="en-US" dirty="0" smtClean="0"/>
              <a:t>In the center we have our data steward who uses the MDS</a:t>
            </a:r>
            <a:r>
              <a:rPr lang="en-US" baseline="0" dirty="0" smtClean="0"/>
              <a:t> web UI and Excel </a:t>
            </a:r>
            <a:r>
              <a:rPr lang="en-US" baseline="0" dirty="0" err="1" smtClean="0"/>
              <a:t>addin</a:t>
            </a:r>
            <a:r>
              <a:rPr lang="en-US" baseline="0" dirty="0" smtClean="0"/>
              <a:t> to continuously maintain data quality</a:t>
            </a:r>
            <a:endParaRPr lang="en-US" dirty="0" smtClean="0"/>
          </a:p>
          <a:p>
            <a:r>
              <a:rPr lang="en-US" dirty="0" err="1" smtClean="0"/>
              <a:t>Modelling</a:t>
            </a:r>
            <a:r>
              <a:rPr lang="en-US" dirty="0" smtClean="0"/>
              <a:t> an enterprise’s master data objects is a </a:t>
            </a:r>
            <a:r>
              <a:rPr lang="en-US" u="sng" dirty="0" smtClean="0"/>
              <a:t>capability</a:t>
            </a:r>
            <a:r>
              <a:rPr lang="en-US" dirty="0" smtClean="0"/>
              <a:t>  brought</a:t>
            </a:r>
            <a:r>
              <a:rPr lang="en-US" baseline="0" dirty="0" smtClean="0"/>
              <a:t> to the data stewardship process, </a:t>
            </a:r>
            <a:r>
              <a:rPr lang="en-US" dirty="0" smtClean="0"/>
              <a:t>as well as…</a:t>
            </a:r>
          </a:p>
          <a:p>
            <a:endParaRPr lang="en-US" dirty="0" smtClean="0"/>
          </a:p>
          <a:p>
            <a:r>
              <a:rPr lang="en-US" dirty="0" smtClean="0"/>
              <a:t>DQS – some integration, won’t be showing tonight</a:t>
            </a:r>
          </a:p>
          <a:p>
            <a:r>
              <a:rPr lang="en-US" dirty="0" smtClean="0"/>
              <a:t>Data Quality</a:t>
            </a:r>
            <a:r>
              <a:rPr lang="en-US" baseline="0" dirty="0" smtClean="0"/>
              <a:t> Services is acquired from </a:t>
            </a:r>
            <a:r>
              <a:rPr lang="en-US" baseline="0" dirty="0" err="1" smtClean="0"/>
              <a:t>Zoomix</a:t>
            </a:r>
            <a:r>
              <a:rPr lang="en-US" baseline="0" dirty="0" smtClean="0"/>
              <a:t> in 2008</a:t>
            </a:r>
          </a:p>
          <a:p>
            <a:r>
              <a:rPr lang="en-US" baseline="0" dirty="0" smtClean="0"/>
              <a:t>MDS is acquired from Stratature in 2007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FABF0-CAF1-498D-A618-5D7F328BF6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47"/>
            <a:ext cx="9143999" cy="675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8" y="516685"/>
            <a:ext cx="8203153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08" y="1907341"/>
            <a:ext cx="7925349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0847" y="6197614"/>
            <a:ext cx="28956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21B-2ADA-A040-A652-A7305E1B99F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3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5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14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8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2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3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9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4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6072791"/>
            <a:ext cx="9143995" cy="7951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10/1/2013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60044" y="1220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QLSaturday_Final_We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37" y="5911456"/>
            <a:ext cx="1912930" cy="9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wm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mdsuser.com/" TargetMode="External"/><Relationship Id="rId7" Type="http://schemas.openxmlformats.org/officeDocument/2006/relationships/hyperlink" Target="http://www.amazon.com/gp/product/images/0071797858/ref=dp_image_0?ie=UTF8&amp;n=283155&amp;s=book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ocial.msdn.microsoft.com/Forums/en/sqlmds/threads" TargetMode="External"/><Relationship Id="rId5" Type="http://schemas.openxmlformats.org/officeDocument/2006/relationships/hyperlink" Target="http://msdn.microsoft.com/library/ee633763(SQL.110).aspx" TargetMode="External"/><Relationship Id="rId4" Type="http://schemas.openxmlformats.org/officeDocument/2006/relationships/hyperlink" Target="http://www.msdev.com/Directory/SeriesDescription.aspx?CourseId=15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26.png"/><Relationship Id="rId19" Type="http://schemas.openxmlformats.org/officeDocument/2006/relationships/image" Target="../media/image44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8" y="597500"/>
            <a:ext cx="8203153" cy="1470025"/>
          </a:xfrm>
        </p:spPr>
        <p:txBody>
          <a:bodyPr/>
          <a:lstStyle/>
          <a:p>
            <a:r>
              <a:rPr lang="en-US" dirty="0" smtClean="0"/>
              <a:t>Master Data Services in</a:t>
            </a:r>
            <a:br>
              <a:rPr lang="en-US" dirty="0" smtClean="0"/>
            </a:br>
            <a:r>
              <a:rPr lang="en-US" dirty="0" smtClean="0"/>
              <a:t>SQL Server 2012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8408" y="2336800"/>
            <a:ext cx="7925349" cy="1752600"/>
          </a:xfrm>
        </p:spPr>
        <p:txBody>
          <a:bodyPr/>
          <a:lstStyle/>
          <a:p>
            <a:r>
              <a:rPr lang="en-US" sz="3200" dirty="0" smtClean="0"/>
              <a:t>Mark Gschwind</a:t>
            </a:r>
            <a:br>
              <a:rPr lang="en-US" sz="3200" dirty="0" smtClean="0"/>
            </a:br>
            <a:endParaRPr lang="en-US" dirty="0"/>
          </a:p>
        </p:txBody>
      </p:sp>
      <p:pic>
        <p:nvPicPr>
          <p:cNvPr id="2050" name="Picture 2" descr="http://www.sqlsaturday.com/images/sqlsat144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54" y="5552428"/>
            <a:ext cx="2468136" cy="12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/>
          <p:nvPr/>
        </p:nvSpPr>
        <p:spPr>
          <a:xfrm>
            <a:off x="7543801" y="4119518"/>
            <a:ext cx="1234938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>
            <a:defPPr>
              <a:defRPr lang="en-US"/>
            </a:defPPr>
            <a:lvl1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00" b="1">
                <a:solidFill>
                  <a:srgbClr val="0070C0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Versioning</a:t>
            </a:r>
          </a:p>
        </p:txBody>
      </p:sp>
      <p:sp>
        <p:nvSpPr>
          <p:cNvPr id="42" name="TextBox 16"/>
          <p:cNvSpPr txBox="1"/>
          <p:nvPr/>
        </p:nvSpPr>
        <p:spPr>
          <a:xfrm>
            <a:off x="6691425" y="1323076"/>
            <a:ext cx="2087314" cy="7985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>
            <a:defPPr>
              <a:defRPr lang="en-US"/>
            </a:defPPr>
            <a:lvl1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Validation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b="0" dirty="0">
                <a:solidFill>
                  <a:schemeClr val="bg1"/>
                </a:solidFill>
              </a:rPr>
              <a:t>A</a:t>
            </a:r>
            <a:r>
              <a:rPr lang="en-US" sz="1400" b="0" dirty="0" smtClean="0">
                <a:solidFill>
                  <a:schemeClr val="bg1"/>
                </a:solidFill>
              </a:rPr>
              <a:t>uthoring business rules </a:t>
            </a:r>
            <a:r>
              <a:rPr lang="en-US" sz="1400" b="0" dirty="0">
                <a:solidFill>
                  <a:schemeClr val="bg1"/>
                </a:solidFill>
              </a:rPr>
              <a:t>to ensure </a:t>
            </a:r>
            <a:r>
              <a:rPr lang="en-US" sz="1400" b="0" dirty="0" smtClean="0">
                <a:solidFill>
                  <a:schemeClr val="bg1"/>
                </a:solidFill>
              </a:rPr>
              <a:t>data correctness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2400" y="1323076"/>
            <a:ext cx="2531929" cy="7985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>
            <a:defPPr>
              <a:defRPr lang="en-US"/>
            </a:defPPr>
            <a:lvl1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00">
                <a:solidFill>
                  <a:srgbClr val="0070C0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Modeling</a:t>
            </a:r>
          </a:p>
          <a:p>
            <a:r>
              <a:rPr lang="en-US" sz="1400" dirty="0">
                <a:solidFill>
                  <a:schemeClr val="bg1"/>
                </a:solidFill>
              </a:rPr>
              <a:t>Entities, Attributes, Hierarchies</a:t>
            </a:r>
          </a:p>
        </p:txBody>
      </p:sp>
      <p:sp>
        <p:nvSpPr>
          <p:cNvPr id="33" name="Freeform 32"/>
          <p:cNvSpPr/>
          <p:nvPr/>
        </p:nvSpPr>
        <p:spPr>
          <a:xfrm>
            <a:off x="567071" y="4419600"/>
            <a:ext cx="8119729" cy="1219200"/>
          </a:xfrm>
          <a:custGeom>
            <a:avLst/>
            <a:gdLst>
              <a:gd name="connsiteX0" fmla="*/ 0 w 2611933"/>
              <a:gd name="connsiteY0" fmla="*/ 261193 h 3810000"/>
              <a:gd name="connsiteX1" fmla="*/ 76502 w 2611933"/>
              <a:gd name="connsiteY1" fmla="*/ 76502 h 3810000"/>
              <a:gd name="connsiteX2" fmla="*/ 261194 w 2611933"/>
              <a:gd name="connsiteY2" fmla="*/ 1 h 3810000"/>
              <a:gd name="connsiteX3" fmla="*/ 2350740 w 2611933"/>
              <a:gd name="connsiteY3" fmla="*/ 0 h 3810000"/>
              <a:gd name="connsiteX4" fmla="*/ 2535431 w 2611933"/>
              <a:gd name="connsiteY4" fmla="*/ 76502 h 3810000"/>
              <a:gd name="connsiteX5" fmla="*/ 2611932 w 2611933"/>
              <a:gd name="connsiteY5" fmla="*/ 261194 h 3810000"/>
              <a:gd name="connsiteX6" fmla="*/ 2611933 w 2611933"/>
              <a:gd name="connsiteY6" fmla="*/ 3548807 h 3810000"/>
              <a:gd name="connsiteX7" fmla="*/ 2535431 w 2611933"/>
              <a:gd name="connsiteY7" fmla="*/ 3733498 h 3810000"/>
              <a:gd name="connsiteX8" fmla="*/ 2350740 w 2611933"/>
              <a:gd name="connsiteY8" fmla="*/ 3810000 h 3810000"/>
              <a:gd name="connsiteX9" fmla="*/ 261193 w 2611933"/>
              <a:gd name="connsiteY9" fmla="*/ 3810000 h 3810000"/>
              <a:gd name="connsiteX10" fmla="*/ 76502 w 2611933"/>
              <a:gd name="connsiteY10" fmla="*/ 3733498 h 3810000"/>
              <a:gd name="connsiteX11" fmla="*/ 1 w 2611933"/>
              <a:gd name="connsiteY11" fmla="*/ 3548807 h 3810000"/>
              <a:gd name="connsiteX12" fmla="*/ 0 w 2611933"/>
              <a:gd name="connsiteY12" fmla="*/ 261193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1933" h="3810000">
                <a:moveTo>
                  <a:pt x="0" y="261193"/>
                </a:moveTo>
                <a:cubicBezTo>
                  <a:pt x="0" y="191920"/>
                  <a:pt x="27519" y="125485"/>
                  <a:pt x="76502" y="76502"/>
                </a:cubicBezTo>
                <a:cubicBezTo>
                  <a:pt x="125485" y="27519"/>
                  <a:pt x="191921" y="0"/>
                  <a:pt x="261194" y="1"/>
                </a:cubicBezTo>
                <a:lnTo>
                  <a:pt x="2350740" y="0"/>
                </a:lnTo>
                <a:cubicBezTo>
                  <a:pt x="2420013" y="0"/>
                  <a:pt x="2486448" y="27519"/>
                  <a:pt x="2535431" y="76502"/>
                </a:cubicBezTo>
                <a:cubicBezTo>
                  <a:pt x="2584414" y="125485"/>
                  <a:pt x="2611933" y="191921"/>
                  <a:pt x="2611932" y="261194"/>
                </a:cubicBezTo>
                <a:cubicBezTo>
                  <a:pt x="2611932" y="1357065"/>
                  <a:pt x="2611933" y="2452936"/>
                  <a:pt x="2611933" y="3548807"/>
                </a:cubicBezTo>
                <a:cubicBezTo>
                  <a:pt x="2611933" y="3618080"/>
                  <a:pt x="2584415" y="3684515"/>
                  <a:pt x="2535431" y="3733498"/>
                </a:cubicBezTo>
                <a:cubicBezTo>
                  <a:pt x="2486448" y="3782481"/>
                  <a:pt x="2420012" y="3810000"/>
                  <a:pt x="2350740" y="3810000"/>
                </a:cubicBezTo>
                <a:lnTo>
                  <a:pt x="261193" y="3810000"/>
                </a:lnTo>
                <a:cubicBezTo>
                  <a:pt x="191920" y="3810000"/>
                  <a:pt x="125485" y="3782481"/>
                  <a:pt x="76502" y="3733498"/>
                </a:cubicBezTo>
                <a:cubicBezTo>
                  <a:pt x="27519" y="3684515"/>
                  <a:pt x="0" y="3618079"/>
                  <a:pt x="1" y="3548807"/>
                </a:cubicBezTo>
                <a:cubicBezTo>
                  <a:pt x="1" y="2452936"/>
                  <a:pt x="0" y="1357064"/>
                  <a:pt x="0" y="261193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92000"/>
                </a:srgbClr>
              </a:gs>
              <a:gs pos="2000">
                <a:srgbClr val="FFFFFF">
                  <a:alpha val="27000"/>
                </a:srgbClr>
              </a:gs>
              <a:gs pos="33000">
                <a:srgbClr val="000000">
                  <a:alpha val="7000"/>
                </a:srgbClr>
              </a:gs>
              <a:gs pos="98000">
                <a:srgbClr val="080808">
                  <a:alpha val="24000"/>
                </a:srgbClr>
              </a:gs>
              <a:gs pos="100000">
                <a:srgbClr val="FFFFFF"/>
              </a:gs>
            </a:gsLst>
            <a:lin ang="16200000" scaled="1"/>
            <a:tileRect/>
          </a:gradFill>
          <a:ln w="12700" cap="flat" cmpd="sng" algn="ctr">
            <a:gradFill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000000">
                    <a:alpha val="45000"/>
                  </a:srgb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159">
              <a:lnSpc>
                <a:spcPct val="90000"/>
              </a:lnSpc>
              <a:spcBef>
                <a:spcPts val="630"/>
              </a:spcBef>
              <a:spcAft>
                <a:spcPct val="35000"/>
              </a:spcAft>
              <a:buClr>
                <a:srgbClr val="FFFF99"/>
              </a:buClr>
              <a:buSzPct val="120000"/>
              <a:defRPr/>
            </a:pPr>
            <a:endParaRPr lang="en-US" altLang="zh-CN" sz="700" i="1" dirty="0" smtClean="0">
              <a:solidFill>
                <a:schemeClr val="bg1"/>
              </a:solidFill>
            </a:endParaRPr>
          </a:p>
          <a:p>
            <a:pPr algn="ctr" defTabSz="914159">
              <a:lnSpc>
                <a:spcPct val="90000"/>
              </a:lnSpc>
              <a:spcBef>
                <a:spcPts val="630"/>
              </a:spcBef>
              <a:spcAft>
                <a:spcPct val="35000"/>
              </a:spcAft>
              <a:buClr>
                <a:srgbClr val="FFFF99"/>
              </a:buClr>
              <a:buSzPct val="120000"/>
              <a:defRPr/>
            </a:pPr>
            <a:r>
              <a:rPr lang="en-US" altLang="zh-CN" sz="2000" i="1" dirty="0" smtClean="0">
                <a:solidFill>
                  <a:schemeClr val="bg1"/>
                </a:solidFill>
              </a:rPr>
              <a:t>Enabling Integration  &amp; Sharing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6571"/>
            <a:ext cx="7351486" cy="8080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700" dirty="0"/>
              <a:t>MDS Capabilities</a:t>
            </a:r>
          </a:p>
        </p:txBody>
      </p:sp>
      <p:pic>
        <p:nvPicPr>
          <p:cNvPr id="5" name="Picture 4" descr="6-00348_s01-arrows0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5161" y="2460574"/>
            <a:ext cx="4290877" cy="1612084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Shapes and Graphics\Arrows - arrow\Straight\white semi clear arr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invGray">
          <a:xfrm rot="11285817">
            <a:off x="1322609" y="2615197"/>
            <a:ext cx="1662580" cy="441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:\Program Files\Microsoft Resource DVD Artwork\DVD_ART\Artwork_Imagery\HARDWARE_IMAGERY\Illustration - Misc Hardware\XML Icons\XML Web Serv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524002"/>
            <a:ext cx="6286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Program Files\Microsoft Resource DVD Artwork\DVD_ART\Artwork_Imagery\HARDWARE_IMAGERY\Illustration - Misc Hardware\XML Icons\Tablet P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3355" y="3827415"/>
            <a:ext cx="60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Program Files\Microsoft Resource DVD Artwork\DVD_ART\Artwork_Imagery\HARDWARE_IMAGERY\Illustration - Misc Hardware\XML Icons\p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4067" y="533401"/>
            <a:ext cx="993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Program Files\Microsoft Resource DVD Artwork\DVD_ART\Artwork_Imagery\Shapes and Graphics\Arrows - arrow\Straight\white semi clear arr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invGray">
          <a:xfrm rot="13044212">
            <a:off x="2363972" y="2110375"/>
            <a:ext cx="758455" cy="441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:\Program Files\Microsoft Resource DVD Artwork\DVD_ART\Artwork_Imagery\Shapes and Graphics\Arrows - arrow\Straight\white semi clear arr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invGray">
          <a:xfrm rot="1843331">
            <a:off x="6678707" y="3704268"/>
            <a:ext cx="589713" cy="441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C:\Program Files\Microsoft Resource DVD Artwork\DVD_ART\Artwork_Imagery\Shapes and Graphics\Arrows - arrow\Straight\white semi clear arr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invGray">
          <a:xfrm rot="18400902">
            <a:off x="5688420" y="1849979"/>
            <a:ext cx="1034383" cy="441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6"/>
          <p:cNvSpPr txBox="1"/>
          <p:nvPr/>
        </p:nvSpPr>
        <p:spPr>
          <a:xfrm>
            <a:off x="135072" y="3124202"/>
            <a:ext cx="2531928" cy="5288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>
            <a:defPPr>
              <a:defRPr lang="en-US"/>
            </a:defPPr>
            <a:lvl1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00" b="1">
                <a:solidFill>
                  <a:srgbClr val="0070C0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Role-based Security and Transaction </a:t>
            </a:r>
            <a:r>
              <a:rPr lang="en-US" dirty="0" smtClean="0">
                <a:solidFill>
                  <a:schemeClr val="bg1"/>
                </a:solidFill>
              </a:rPr>
              <a:t>Annotation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922227" y="2672828"/>
            <a:ext cx="2006353" cy="707886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000" b="1" i="1" kern="0" dirty="0" smtClean="0">
                <a:solidFill>
                  <a:schemeClr val="bg1"/>
                </a:solidFill>
              </a:rPr>
              <a:t>Master Data Stewardship</a:t>
            </a:r>
            <a:endParaRPr lang="en-US" sz="2000" b="1" i="1" kern="0" dirty="0">
              <a:solidFill>
                <a:schemeClr val="bg1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676401" y="5989918"/>
            <a:ext cx="5729400" cy="743759"/>
            <a:chOff x="1043779" y="5044378"/>
            <a:chExt cx="5729400" cy="1043731"/>
          </a:xfrm>
        </p:grpSpPr>
        <p:sp>
          <p:nvSpPr>
            <p:cNvPr id="28" name="Flowchart: Magnetic Disk 27"/>
            <p:cNvSpPr/>
            <p:nvPr/>
          </p:nvSpPr>
          <p:spPr>
            <a:xfrm>
              <a:off x="5630179" y="5044378"/>
              <a:ext cx="1143000" cy="1037495"/>
            </a:xfrm>
            <a:prstGeom prst="flowChartMagneticDisk">
              <a:avLst/>
            </a:prstGeom>
            <a:solidFill>
              <a:srgbClr val="DDDDDD"/>
            </a:solidFill>
            <a:ln>
              <a:solidFill>
                <a:schemeClr val="accent1">
                  <a:shade val="95000"/>
                  <a:satMod val="105000"/>
                </a:schemeClr>
              </a:solidFill>
              <a:prstDash val="dash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B0B3B2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/>
              <a:r>
                <a:rPr lang="en-US" sz="1200" kern="0" dirty="0" smtClean="0">
                  <a:cs typeface="Arial" pitchFamily="34" charset="0"/>
                </a:rPr>
                <a:t>External </a:t>
              </a:r>
            </a:p>
            <a:p>
              <a:pPr algn="ctr"/>
              <a:r>
                <a:rPr lang="en-US" sz="1200" kern="0" dirty="0" smtClean="0">
                  <a:cs typeface="Arial" pitchFamily="34" charset="0"/>
                </a:rPr>
                <a:t>(CRM, ..)</a:t>
              </a:r>
              <a:endParaRPr lang="en-US" sz="1200" kern="0" dirty="0">
                <a:cs typeface="Arial" pitchFamily="34" charset="0"/>
              </a:endParaRPr>
            </a:p>
          </p:txBody>
        </p:sp>
        <p:sp>
          <p:nvSpPr>
            <p:cNvPr id="29" name="Flowchart: Magnetic Disk 28"/>
            <p:cNvSpPr/>
            <p:nvPr/>
          </p:nvSpPr>
          <p:spPr>
            <a:xfrm>
              <a:off x="1043779" y="5050614"/>
              <a:ext cx="1143000" cy="1037495"/>
            </a:xfrm>
            <a:prstGeom prst="flowChartMagneticDisk">
              <a:avLst/>
            </a:prstGeom>
            <a:solidFill>
              <a:srgbClr val="DDDDDD"/>
            </a:solidFill>
            <a:ln>
              <a:solidFill>
                <a:schemeClr val="accent1">
                  <a:shade val="95000"/>
                  <a:satMod val="105000"/>
                </a:schemeClr>
              </a:solidFill>
              <a:prstDash val="dash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B0B3B2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/>
              <a:r>
                <a:rPr lang="en-US" sz="1200" kern="0" dirty="0">
                  <a:cs typeface="Arial" pitchFamily="34" charset="0"/>
                </a:rPr>
                <a:t>Excel</a:t>
              </a:r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3267979" y="5046298"/>
              <a:ext cx="1143000" cy="1037495"/>
            </a:xfrm>
            <a:prstGeom prst="flowChartMagneticDisk">
              <a:avLst/>
            </a:prstGeom>
            <a:solidFill>
              <a:srgbClr val="DDDDDD"/>
            </a:solidFill>
            <a:ln>
              <a:solidFill>
                <a:schemeClr val="accent1">
                  <a:shade val="95000"/>
                  <a:satMod val="105000"/>
                </a:schemeClr>
              </a:solidFill>
              <a:prstDash val="dash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B0B3B2">
                  <a:satMod val="300000"/>
                </a:srgbClr>
              </a:contourClr>
            </a:sp3d>
          </p:spPr>
          <p:txBody>
            <a:bodyPr anchor="ctr"/>
            <a:lstStyle/>
            <a:p>
              <a:pPr algn="ctr"/>
              <a:r>
                <a:rPr lang="en-US" sz="1200" kern="0" dirty="0">
                  <a:cs typeface="Arial" pitchFamily="34" charset="0"/>
                </a:rPr>
                <a:t>DWH</a:t>
              </a:r>
            </a:p>
          </p:txBody>
        </p:sp>
      </p:grpSp>
      <p:pic>
        <p:nvPicPr>
          <p:cNvPr id="24" name="Picture 23" descr="C:\Program Files\Microsoft Resource DVD Artwork\DVD_ART\Artwork_Imagery\HARDWARE_IMAGERY\Illustration - Misc Hardware\XML Icons\user business casual m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4933" y="2672828"/>
            <a:ext cx="383647" cy="509677"/>
          </a:xfrm>
          <a:prstGeom prst="rect">
            <a:avLst/>
          </a:prstGeom>
          <a:noFill/>
        </p:spPr>
      </p:pic>
      <p:grpSp>
        <p:nvGrpSpPr>
          <p:cNvPr id="10" name="Group 24"/>
          <p:cNvGrpSpPr/>
          <p:nvPr/>
        </p:nvGrpSpPr>
        <p:grpSpPr>
          <a:xfrm>
            <a:off x="293140" y="2500309"/>
            <a:ext cx="1081315" cy="766307"/>
            <a:chOff x="9418926" y="1554163"/>
            <a:chExt cx="1401474" cy="993198"/>
          </a:xfrm>
        </p:grpSpPr>
        <p:pic>
          <p:nvPicPr>
            <p:cNvPr id="26" name="Picture 25" descr="C:\Program Files\Microsoft Resource DVD Artwork\DVD_ART\Artwork_Imagery\HARDWARE_IMAGERY\Illustration - Misc Hardware\Windows Security\Security Proactive Content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159689" y="1554163"/>
              <a:ext cx="660711" cy="993198"/>
            </a:xfrm>
            <a:prstGeom prst="rect">
              <a:avLst/>
            </a:prstGeom>
            <a:noFill/>
          </p:spPr>
        </p:pic>
        <p:pic>
          <p:nvPicPr>
            <p:cNvPr id="27" name="Picture 26" descr="C:\Program Files\Microsoft Resource DVD Artwork\DVD_ART\Artwork_Imagery\Shapes and Graphics\Windows XP Illustration Icon\XP icon user account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418926" y="1554163"/>
              <a:ext cx="958129" cy="784888"/>
            </a:xfrm>
            <a:prstGeom prst="rect">
              <a:avLst/>
            </a:prstGeom>
            <a:noFill/>
          </p:spPr>
        </p:pic>
      </p:grpSp>
      <p:sp>
        <p:nvSpPr>
          <p:cNvPr id="36" name="Freeform 35"/>
          <p:cNvSpPr/>
          <p:nvPr/>
        </p:nvSpPr>
        <p:spPr>
          <a:xfrm>
            <a:off x="580847" y="5105400"/>
            <a:ext cx="1731264" cy="609260"/>
          </a:xfrm>
          <a:custGeom>
            <a:avLst/>
            <a:gdLst>
              <a:gd name="connsiteX0" fmla="*/ 0 w 2089546"/>
              <a:gd name="connsiteY0" fmla="*/ 77425 h 774246"/>
              <a:gd name="connsiteX1" fmla="*/ 22677 w 2089546"/>
              <a:gd name="connsiteY1" fmla="*/ 22677 h 774246"/>
              <a:gd name="connsiteX2" fmla="*/ 77425 w 2089546"/>
              <a:gd name="connsiteY2" fmla="*/ 0 h 774246"/>
              <a:gd name="connsiteX3" fmla="*/ 2012121 w 2089546"/>
              <a:gd name="connsiteY3" fmla="*/ 0 h 774246"/>
              <a:gd name="connsiteX4" fmla="*/ 2066869 w 2089546"/>
              <a:gd name="connsiteY4" fmla="*/ 22677 h 774246"/>
              <a:gd name="connsiteX5" fmla="*/ 2089546 w 2089546"/>
              <a:gd name="connsiteY5" fmla="*/ 77425 h 774246"/>
              <a:gd name="connsiteX6" fmla="*/ 2089546 w 2089546"/>
              <a:gd name="connsiteY6" fmla="*/ 696821 h 774246"/>
              <a:gd name="connsiteX7" fmla="*/ 2066869 w 2089546"/>
              <a:gd name="connsiteY7" fmla="*/ 751569 h 774246"/>
              <a:gd name="connsiteX8" fmla="*/ 2012121 w 2089546"/>
              <a:gd name="connsiteY8" fmla="*/ 774246 h 774246"/>
              <a:gd name="connsiteX9" fmla="*/ 77425 w 2089546"/>
              <a:gd name="connsiteY9" fmla="*/ 774246 h 774246"/>
              <a:gd name="connsiteX10" fmla="*/ 22677 w 2089546"/>
              <a:gd name="connsiteY10" fmla="*/ 751569 h 774246"/>
              <a:gd name="connsiteX11" fmla="*/ 0 w 2089546"/>
              <a:gd name="connsiteY11" fmla="*/ 696821 h 774246"/>
              <a:gd name="connsiteX12" fmla="*/ 0 w 2089546"/>
              <a:gd name="connsiteY12" fmla="*/ 77425 h 77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9546" h="774246">
                <a:moveTo>
                  <a:pt x="0" y="77425"/>
                </a:moveTo>
                <a:cubicBezTo>
                  <a:pt x="0" y="56891"/>
                  <a:pt x="8157" y="37197"/>
                  <a:pt x="22677" y="22677"/>
                </a:cubicBezTo>
                <a:cubicBezTo>
                  <a:pt x="37197" y="8157"/>
                  <a:pt x="56890" y="0"/>
                  <a:pt x="77425" y="0"/>
                </a:cubicBezTo>
                <a:lnTo>
                  <a:pt x="2012121" y="0"/>
                </a:lnTo>
                <a:cubicBezTo>
                  <a:pt x="2032655" y="0"/>
                  <a:pt x="2052349" y="8157"/>
                  <a:pt x="2066869" y="22677"/>
                </a:cubicBezTo>
                <a:cubicBezTo>
                  <a:pt x="2081389" y="37197"/>
                  <a:pt x="2089546" y="56890"/>
                  <a:pt x="2089546" y="77425"/>
                </a:cubicBezTo>
                <a:lnTo>
                  <a:pt x="2089546" y="696821"/>
                </a:lnTo>
                <a:cubicBezTo>
                  <a:pt x="2089546" y="717355"/>
                  <a:pt x="2081389" y="737049"/>
                  <a:pt x="2066869" y="751569"/>
                </a:cubicBezTo>
                <a:cubicBezTo>
                  <a:pt x="2052349" y="766089"/>
                  <a:pt x="2032656" y="774246"/>
                  <a:pt x="2012121" y="774246"/>
                </a:cubicBezTo>
                <a:lnTo>
                  <a:pt x="77425" y="774246"/>
                </a:lnTo>
                <a:cubicBezTo>
                  <a:pt x="56891" y="774246"/>
                  <a:pt x="37197" y="766089"/>
                  <a:pt x="22677" y="751569"/>
                </a:cubicBezTo>
                <a:cubicBezTo>
                  <a:pt x="8157" y="737049"/>
                  <a:pt x="0" y="717356"/>
                  <a:pt x="0" y="696821"/>
                </a:cubicBezTo>
                <a:lnTo>
                  <a:pt x="0" y="774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 smtClean="0">
                <a:solidFill>
                  <a:schemeClr val="bg1"/>
                </a:solidFill>
                <a:cs typeface="Arial" pitchFamily="34" charset="0"/>
              </a:rPr>
              <a:t>Loading batched data through Staging Tables</a:t>
            </a:r>
          </a:p>
        </p:txBody>
      </p:sp>
      <p:sp>
        <p:nvSpPr>
          <p:cNvPr id="37" name="Freeform 36"/>
          <p:cNvSpPr/>
          <p:nvPr/>
        </p:nvSpPr>
        <p:spPr>
          <a:xfrm>
            <a:off x="4800600" y="5105401"/>
            <a:ext cx="1647502" cy="596564"/>
          </a:xfrm>
          <a:custGeom>
            <a:avLst/>
            <a:gdLst>
              <a:gd name="connsiteX0" fmla="*/ 0 w 2089546"/>
              <a:gd name="connsiteY0" fmla="*/ 77425 h 774246"/>
              <a:gd name="connsiteX1" fmla="*/ 22677 w 2089546"/>
              <a:gd name="connsiteY1" fmla="*/ 22677 h 774246"/>
              <a:gd name="connsiteX2" fmla="*/ 77425 w 2089546"/>
              <a:gd name="connsiteY2" fmla="*/ 0 h 774246"/>
              <a:gd name="connsiteX3" fmla="*/ 2012121 w 2089546"/>
              <a:gd name="connsiteY3" fmla="*/ 0 h 774246"/>
              <a:gd name="connsiteX4" fmla="*/ 2066869 w 2089546"/>
              <a:gd name="connsiteY4" fmla="*/ 22677 h 774246"/>
              <a:gd name="connsiteX5" fmla="*/ 2089546 w 2089546"/>
              <a:gd name="connsiteY5" fmla="*/ 77425 h 774246"/>
              <a:gd name="connsiteX6" fmla="*/ 2089546 w 2089546"/>
              <a:gd name="connsiteY6" fmla="*/ 696821 h 774246"/>
              <a:gd name="connsiteX7" fmla="*/ 2066869 w 2089546"/>
              <a:gd name="connsiteY7" fmla="*/ 751569 h 774246"/>
              <a:gd name="connsiteX8" fmla="*/ 2012121 w 2089546"/>
              <a:gd name="connsiteY8" fmla="*/ 774246 h 774246"/>
              <a:gd name="connsiteX9" fmla="*/ 77425 w 2089546"/>
              <a:gd name="connsiteY9" fmla="*/ 774246 h 774246"/>
              <a:gd name="connsiteX10" fmla="*/ 22677 w 2089546"/>
              <a:gd name="connsiteY10" fmla="*/ 751569 h 774246"/>
              <a:gd name="connsiteX11" fmla="*/ 0 w 2089546"/>
              <a:gd name="connsiteY11" fmla="*/ 696821 h 774246"/>
              <a:gd name="connsiteX12" fmla="*/ 0 w 2089546"/>
              <a:gd name="connsiteY12" fmla="*/ 77425 h 77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9546" h="774246">
                <a:moveTo>
                  <a:pt x="0" y="77425"/>
                </a:moveTo>
                <a:cubicBezTo>
                  <a:pt x="0" y="56891"/>
                  <a:pt x="8157" y="37197"/>
                  <a:pt x="22677" y="22677"/>
                </a:cubicBezTo>
                <a:cubicBezTo>
                  <a:pt x="37197" y="8157"/>
                  <a:pt x="56890" y="0"/>
                  <a:pt x="77425" y="0"/>
                </a:cubicBezTo>
                <a:lnTo>
                  <a:pt x="2012121" y="0"/>
                </a:lnTo>
                <a:cubicBezTo>
                  <a:pt x="2032655" y="0"/>
                  <a:pt x="2052349" y="8157"/>
                  <a:pt x="2066869" y="22677"/>
                </a:cubicBezTo>
                <a:cubicBezTo>
                  <a:pt x="2081389" y="37197"/>
                  <a:pt x="2089546" y="56890"/>
                  <a:pt x="2089546" y="77425"/>
                </a:cubicBezTo>
                <a:lnTo>
                  <a:pt x="2089546" y="696821"/>
                </a:lnTo>
                <a:cubicBezTo>
                  <a:pt x="2089546" y="717355"/>
                  <a:pt x="2081389" y="737049"/>
                  <a:pt x="2066869" y="751569"/>
                </a:cubicBezTo>
                <a:cubicBezTo>
                  <a:pt x="2052349" y="766089"/>
                  <a:pt x="2032656" y="774246"/>
                  <a:pt x="2012121" y="774246"/>
                </a:cubicBezTo>
                <a:lnTo>
                  <a:pt x="77425" y="774246"/>
                </a:lnTo>
                <a:cubicBezTo>
                  <a:pt x="56891" y="774246"/>
                  <a:pt x="37197" y="766089"/>
                  <a:pt x="22677" y="751569"/>
                </a:cubicBezTo>
                <a:cubicBezTo>
                  <a:pt x="8157" y="737049"/>
                  <a:pt x="0" y="717356"/>
                  <a:pt x="0" y="696821"/>
                </a:cubicBezTo>
                <a:lnTo>
                  <a:pt x="0" y="774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>
                <a:solidFill>
                  <a:schemeClr val="bg1"/>
                </a:solidFill>
                <a:cs typeface="Arial" pitchFamily="34" charset="0"/>
              </a:rPr>
              <a:t>Consuming data through Views</a:t>
            </a:r>
          </a:p>
        </p:txBody>
      </p:sp>
      <p:sp>
        <p:nvSpPr>
          <p:cNvPr id="38" name="Freeform 37"/>
          <p:cNvSpPr/>
          <p:nvPr/>
        </p:nvSpPr>
        <p:spPr>
          <a:xfrm>
            <a:off x="2743200" y="5118436"/>
            <a:ext cx="1731334" cy="596564"/>
          </a:xfrm>
          <a:custGeom>
            <a:avLst/>
            <a:gdLst>
              <a:gd name="connsiteX0" fmla="*/ 0 w 2089546"/>
              <a:gd name="connsiteY0" fmla="*/ 77425 h 774246"/>
              <a:gd name="connsiteX1" fmla="*/ 22677 w 2089546"/>
              <a:gd name="connsiteY1" fmla="*/ 22677 h 774246"/>
              <a:gd name="connsiteX2" fmla="*/ 77425 w 2089546"/>
              <a:gd name="connsiteY2" fmla="*/ 0 h 774246"/>
              <a:gd name="connsiteX3" fmla="*/ 2012121 w 2089546"/>
              <a:gd name="connsiteY3" fmla="*/ 0 h 774246"/>
              <a:gd name="connsiteX4" fmla="*/ 2066869 w 2089546"/>
              <a:gd name="connsiteY4" fmla="*/ 22677 h 774246"/>
              <a:gd name="connsiteX5" fmla="*/ 2089546 w 2089546"/>
              <a:gd name="connsiteY5" fmla="*/ 77425 h 774246"/>
              <a:gd name="connsiteX6" fmla="*/ 2089546 w 2089546"/>
              <a:gd name="connsiteY6" fmla="*/ 696821 h 774246"/>
              <a:gd name="connsiteX7" fmla="*/ 2066869 w 2089546"/>
              <a:gd name="connsiteY7" fmla="*/ 751569 h 774246"/>
              <a:gd name="connsiteX8" fmla="*/ 2012121 w 2089546"/>
              <a:gd name="connsiteY8" fmla="*/ 774246 h 774246"/>
              <a:gd name="connsiteX9" fmla="*/ 77425 w 2089546"/>
              <a:gd name="connsiteY9" fmla="*/ 774246 h 774246"/>
              <a:gd name="connsiteX10" fmla="*/ 22677 w 2089546"/>
              <a:gd name="connsiteY10" fmla="*/ 751569 h 774246"/>
              <a:gd name="connsiteX11" fmla="*/ 0 w 2089546"/>
              <a:gd name="connsiteY11" fmla="*/ 696821 h 774246"/>
              <a:gd name="connsiteX12" fmla="*/ 0 w 2089546"/>
              <a:gd name="connsiteY12" fmla="*/ 77425 h 77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9546" h="774246">
                <a:moveTo>
                  <a:pt x="0" y="77425"/>
                </a:moveTo>
                <a:cubicBezTo>
                  <a:pt x="0" y="56891"/>
                  <a:pt x="8157" y="37197"/>
                  <a:pt x="22677" y="22677"/>
                </a:cubicBezTo>
                <a:cubicBezTo>
                  <a:pt x="37197" y="8157"/>
                  <a:pt x="56890" y="0"/>
                  <a:pt x="77425" y="0"/>
                </a:cubicBezTo>
                <a:lnTo>
                  <a:pt x="2012121" y="0"/>
                </a:lnTo>
                <a:cubicBezTo>
                  <a:pt x="2032655" y="0"/>
                  <a:pt x="2052349" y="8157"/>
                  <a:pt x="2066869" y="22677"/>
                </a:cubicBezTo>
                <a:cubicBezTo>
                  <a:pt x="2081389" y="37197"/>
                  <a:pt x="2089546" y="56890"/>
                  <a:pt x="2089546" y="77425"/>
                </a:cubicBezTo>
                <a:lnTo>
                  <a:pt x="2089546" y="696821"/>
                </a:lnTo>
                <a:cubicBezTo>
                  <a:pt x="2089546" y="717355"/>
                  <a:pt x="2081389" y="737049"/>
                  <a:pt x="2066869" y="751569"/>
                </a:cubicBezTo>
                <a:cubicBezTo>
                  <a:pt x="2052349" y="766089"/>
                  <a:pt x="2032656" y="774246"/>
                  <a:pt x="2012121" y="774246"/>
                </a:cubicBezTo>
                <a:lnTo>
                  <a:pt x="77425" y="774246"/>
                </a:lnTo>
                <a:cubicBezTo>
                  <a:pt x="56891" y="774246"/>
                  <a:pt x="37197" y="766089"/>
                  <a:pt x="22677" y="751569"/>
                </a:cubicBezTo>
                <a:cubicBezTo>
                  <a:pt x="8157" y="737049"/>
                  <a:pt x="0" y="717356"/>
                  <a:pt x="0" y="696821"/>
                </a:cubicBezTo>
                <a:lnTo>
                  <a:pt x="0" y="774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 smtClean="0">
                <a:solidFill>
                  <a:schemeClr val="bg1"/>
                </a:solidFill>
                <a:cs typeface="Arial" pitchFamily="34" charset="0"/>
              </a:rPr>
              <a:t>Registering to changes through APIs</a:t>
            </a:r>
          </a:p>
        </p:txBody>
      </p:sp>
      <p:sp>
        <p:nvSpPr>
          <p:cNvPr id="40" name="TextBox 16"/>
          <p:cNvSpPr txBox="1"/>
          <p:nvPr/>
        </p:nvSpPr>
        <p:spPr>
          <a:xfrm>
            <a:off x="3514657" y="3480960"/>
            <a:ext cx="1129444" cy="34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>
            <a:defPPr>
              <a:defRPr lang="en-US"/>
            </a:defPPr>
            <a:lvl1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00" b="1">
                <a:solidFill>
                  <a:srgbClr val="0070C0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Excel Add-In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5085166" y="3485975"/>
            <a:ext cx="1129444" cy="34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>
            <a:defPPr>
              <a:defRPr lang="en-US"/>
            </a:defPPr>
            <a:lvl1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00" b="1">
                <a:solidFill>
                  <a:srgbClr val="0070C0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Web UI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856912" y="5118438"/>
            <a:ext cx="1601289" cy="583529"/>
          </a:xfrm>
          <a:custGeom>
            <a:avLst/>
            <a:gdLst>
              <a:gd name="connsiteX0" fmla="*/ 0 w 2089546"/>
              <a:gd name="connsiteY0" fmla="*/ 77425 h 774246"/>
              <a:gd name="connsiteX1" fmla="*/ 22677 w 2089546"/>
              <a:gd name="connsiteY1" fmla="*/ 22677 h 774246"/>
              <a:gd name="connsiteX2" fmla="*/ 77425 w 2089546"/>
              <a:gd name="connsiteY2" fmla="*/ 0 h 774246"/>
              <a:gd name="connsiteX3" fmla="*/ 2012121 w 2089546"/>
              <a:gd name="connsiteY3" fmla="*/ 0 h 774246"/>
              <a:gd name="connsiteX4" fmla="*/ 2066869 w 2089546"/>
              <a:gd name="connsiteY4" fmla="*/ 22677 h 774246"/>
              <a:gd name="connsiteX5" fmla="*/ 2089546 w 2089546"/>
              <a:gd name="connsiteY5" fmla="*/ 77425 h 774246"/>
              <a:gd name="connsiteX6" fmla="*/ 2089546 w 2089546"/>
              <a:gd name="connsiteY6" fmla="*/ 696821 h 774246"/>
              <a:gd name="connsiteX7" fmla="*/ 2066869 w 2089546"/>
              <a:gd name="connsiteY7" fmla="*/ 751569 h 774246"/>
              <a:gd name="connsiteX8" fmla="*/ 2012121 w 2089546"/>
              <a:gd name="connsiteY8" fmla="*/ 774246 h 774246"/>
              <a:gd name="connsiteX9" fmla="*/ 77425 w 2089546"/>
              <a:gd name="connsiteY9" fmla="*/ 774246 h 774246"/>
              <a:gd name="connsiteX10" fmla="*/ 22677 w 2089546"/>
              <a:gd name="connsiteY10" fmla="*/ 751569 h 774246"/>
              <a:gd name="connsiteX11" fmla="*/ 0 w 2089546"/>
              <a:gd name="connsiteY11" fmla="*/ 696821 h 774246"/>
              <a:gd name="connsiteX12" fmla="*/ 0 w 2089546"/>
              <a:gd name="connsiteY12" fmla="*/ 77425 h 77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9546" h="774246">
                <a:moveTo>
                  <a:pt x="0" y="77425"/>
                </a:moveTo>
                <a:cubicBezTo>
                  <a:pt x="0" y="56891"/>
                  <a:pt x="8157" y="37197"/>
                  <a:pt x="22677" y="22677"/>
                </a:cubicBezTo>
                <a:cubicBezTo>
                  <a:pt x="37197" y="8157"/>
                  <a:pt x="56890" y="0"/>
                  <a:pt x="77425" y="0"/>
                </a:cubicBezTo>
                <a:lnTo>
                  <a:pt x="2012121" y="0"/>
                </a:lnTo>
                <a:cubicBezTo>
                  <a:pt x="2032655" y="0"/>
                  <a:pt x="2052349" y="8157"/>
                  <a:pt x="2066869" y="22677"/>
                </a:cubicBezTo>
                <a:cubicBezTo>
                  <a:pt x="2081389" y="37197"/>
                  <a:pt x="2089546" y="56890"/>
                  <a:pt x="2089546" y="77425"/>
                </a:cubicBezTo>
                <a:lnTo>
                  <a:pt x="2089546" y="696821"/>
                </a:lnTo>
                <a:cubicBezTo>
                  <a:pt x="2089546" y="717355"/>
                  <a:pt x="2081389" y="737049"/>
                  <a:pt x="2066869" y="751569"/>
                </a:cubicBezTo>
                <a:cubicBezTo>
                  <a:pt x="2052349" y="766089"/>
                  <a:pt x="2032656" y="774246"/>
                  <a:pt x="2012121" y="774246"/>
                </a:cubicBezTo>
                <a:lnTo>
                  <a:pt x="77425" y="774246"/>
                </a:lnTo>
                <a:cubicBezTo>
                  <a:pt x="56891" y="774246"/>
                  <a:pt x="37197" y="766089"/>
                  <a:pt x="22677" y="751569"/>
                </a:cubicBezTo>
                <a:cubicBezTo>
                  <a:pt x="8157" y="737049"/>
                  <a:pt x="0" y="717356"/>
                  <a:pt x="0" y="696821"/>
                </a:cubicBezTo>
                <a:lnTo>
                  <a:pt x="0" y="774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 smtClean="0">
                <a:solidFill>
                  <a:schemeClr val="bg1"/>
                </a:solidFill>
                <a:cs typeface="Arial" pitchFamily="34" charset="0"/>
              </a:rPr>
              <a:t>Workflow / Notifications</a:t>
            </a:r>
            <a:endParaRPr lang="en-US" sz="1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6" name="Picture 45" descr="C:\Program Files\Microsoft Resource DVD Artwork\DVD_ART\Artwork_Imagery\Shapes and Graphics\Arrows - arrow\Straight\white semi clear arr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invGray">
          <a:xfrm rot="5400000">
            <a:off x="4454241" y="4017275"/>
            <a:ext cx="820785" cy="441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6479" y="5880399"/>
            <a:ext cx="6797264" cy="85845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4" name="Picture 33" descr="C:\Program Files\Microsoft Resource DVD Artwork\DVD_ART\Artwork_Imagery\Shapes and Graphics\Arrows - arrow\Straight\white semi clear arr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invGray">
          <a:xfrm rot="20881143">
            <a:off x="7047873" y="2547288"/>
            <a:ext cx="1223799" cy="441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16"/>
          <p:cNvSpPr txBox="1"/>
          <p:nvPr/>
        </p:nvSpPr>
        <p:spPr>
          <a:xfrm>
            <a:off x="7397842" y="2952109"/>
            <a:ext cx="1691805" cy="5288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0023" tIns="50498" rIns="60023" bIns="50498" numCol="1" spcCol="1270" anchor="ctr" anchorCtr="0">
            <a:noAutofit/>
          </a:bodyPr>
          <a:lstStyle>
            <a:defPPr>
              <a:defRPr lang="en-US"/>
            </a:defPPr>
            <a:lvl1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smtClean="0">
                <a:solidFill>
                  <a:schemeClr val="bg1"/>
                </a:solidFill>
              </a:rPr>
              <a:t>Matching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(DQS Integrated)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2" descr="C:\Users\andic\AppData\Local\Microsoft\Windows\Temporary Internet Files\Content.IE5\PVPLWI2U\MC90010519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24" y="2425070"/>
            <a:ext cx="694781" cy="52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4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700" dirty="0"/>
              <a:t>MDS Architecture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37574"/>
              </p:ext>
            </p:extLst>
          </p:nvPr>
        </p:nvGraphicFramePr>
        <p:xfrm>
          <a:off x="1008743" y="1248229"/>
          <a:ext cx="7151441" cy="538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Visio" r:id="rId4" imgW="7050586" imgH="5795474" progId="Visio.Drawing.11">
                  <p:embed/>
                </p:oleObj>
              </mc:Choice>
              <mc:Fallback>
                <p:oleObj name="Visio" r:id="rId4" imgW="7050586" imgH="5795474" progId="Visio.Drawing.11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743" y="1248229"/>
                        <a:ext cx="7151441" cy="5382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23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48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Rules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127" y="1618343"/>
            <a:ext cx="8199455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Business Rules are expressions </a:t>
            </a:r>
            <a:r>
              <a:rPr lang="en-US" sz="2800" dirty="0">
                <a:solidFill>
                  <a:schemeClr val="tx2"/>
                </a:solidFill>
              </a:rPr>
              <a:t>and actions that can </a:t>
            </a:r>
            <a:r>
              <a:rPr lang="en-US" sz="2800" dirty="0" smtClean="0">
                <a:solidFill>
                  <a:schemeClr val="tx2"/>
                </a:solidFill>
              </a:rPr>
              <a:t>govern the conduct </a:t>
            </a:r>
            <a:r>
              <a:rPr lang="en-US" sz="2800" dirty="0">
                <a:solidFill>
                  <a:schemeClr val="tx2"/>
                </a:solidFill>
              </a:rPr>
              <a:t>of business processes</a:t>
            </a:r>
          </a:p>
          <a:p>
            <a:pPr marL="457200" indent="-457200">
              <a:buSzPct val="75000"/>
              <a:buFont typeface="Wingdings" pitchFamily="2" charset="2"/>
              <a:buChar char="§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Enable data governance by:</a:t>
            </a:r>
          </a:p>
          <a:p>
            <a:pPr lvl="1">
              <a:buSzPct val="75000"/>
            </a:pPr>
            <a:r>
              <a:rPr lang="en-US" sz="2800" dirty="0" smtClean="0">
                <a:solidFill>
                  <a:schemeClr val="tx2"/>
                </a:solidFill>
              </a:rPr>
              <a:t>-- Enforcing data standards</a:t>
            </a:r>
          </a:p>
          <a:p>
            <a:pPr lvl="1">
              <a:buSzPct val="75000"/>
            </a:pPr>
            <a:r>
              <a:rPr lang="en-US" sz="2800" dirty="0" smtClean="0">
                <a:solidFill>
                  <a:schemeClr val="tx2"/>
                </a:solidFill>
              </a:rPr>
              <a:t>-- Alerting users to data quality issues</a:t>
            </a:r>
          </a:p>
          <a:p>
            <a:pPr lvl="1">
              <a:buSzPct val="75000"/>
            </a:pPr>
            <a:r>
              <a:rPr lang="en-US" sz="2800" dirty="0" smtClean="0">
                <a:solidFill>
                  <a:schemeClr val="tx2"/>
                </a:solidFill>
              </a:rPr>
              <a:t>-- Creating simple workflows</a:t>
            </a:r>
          </a:p>
          <a:p>
            <a:pPr lvl="1">
              <a:buSzPct val="75000"/>
              <a:buFont typeface="Wingdings" pitchFamily="2" charset="2"/>
              <a:buChar char="§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Have limitations, but can be extended to SharePoint</a:t>
            </a:r>
          </a:p>
        </p:txBody>
      </p:sp>
    </p:spTree>
    <p:extLst>
      <p:ext uri="{BB962C8B-B14F-4D97-AF65-F5344CB8AC3E}">
        <p14:creationId xmlns:p14="http://schemas.microsoft.com/office/powerpoint/2010/main" val="1430623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127" y="1509486"/>
            <a:ext cx="8199455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Functional area permissions</a:t>
            </a: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Model/Entity level permissions provide column-level security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Hierarchy permissions allow row-level security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Use AD groups, not individual users</a:t>
            </a: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Only use Hierarchy permissions if row-level security is required</a:t>
            </a:r>
          </a:p>
        </p:txBody>
      </p:sp>
    </p:spTree>
    <p:extLst>
      <p:ext uri="{BB962C8B-B14F-4D97-AF65-F5344CB8AC3E}">
        <p14:creationId xmlns:p14="http://schemas.microsoft.com/office/powerpoint/2010/main" val="60630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Managing MDS Environments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127" y="1417638"/>
            <a:ext cx="8450664" cy="4585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Use MDS Configuration Manager to create a </a:t>
            </a:r>
            <a:r>
              <a:rPr lang="en-US" sz="2800" dirty="0" err="1" smtClean="0">
                <a:solidFill>
                  <a:schemeClr val="tx2"/>
                </a:solidFill>
              </a:rPr>
              <a:t>Dev</a:t>
            </a:r>
            <a:r>
              <a:rPr lang="en-US" sz="2800" dirty="0" smtClean="0">
                <a:solidFill>
                  <a:schemeClr val="tx2"/>
                </a:solidFill>
              </a:rPr>
              <a:t> website and DB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Use web UI to deploy model structure only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Use MDSModelDeploy.exe to deploy </a:t>
            </a:r>
            <a:r>
              <a:rPr lang="en-US" sz="2800" dirty="0" err="1" smtClean="0">
                <a:solidFill>
                  <a:schemeClr val="tx2"/>
                </a:solidFill>
              </a:rPr>
              <a:t>model+data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To package an existing model</a:t>
            </a:r>
          </a:p>
          <a:p>
            <a:pPr lvl="2"/>
            <a:r>
              <a:rPr lang="en-US" sz="14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MDSModelDeploy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14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createpackage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-package 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“</a:t>
            </a:r>
            <a:r>
              <a:rPr lang="en-US" sz="14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customer_en.pkg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” </a:t>
            </a:r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-model "Customer" -service "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MDS1“ -</a:t>
            </a:r>
            <a:r>
              <a:rPr lang="en-US" sz="14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includedata</a:t>
            </a:r>
            <a:endParaRPr lang="en-US" sz="1400" dirty="0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600" dirty="0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deploy an existing package</a:t>
            </a:r>
          </a:p>
          <a:p>
            <a:pPr lvl="2"/>
            <a:r>
              <a:rPr lang="en-US" sz="14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MDSModelDeploy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1400" dirty="0" err="1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deploynew</a:t>
            </a:r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-package “</a:t>
            </a:r>
            <a:r>
              <a:rPr lang="en-US" sz="1400" dirty="0" err="1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customer_en.pkg</a:t>
            </a:r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” -model "Customer" -service "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MDS2“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To deploy an update</a:t>
            </a:r>
          </a:p>
          <a:p>
            <a:pPr lvl="2"/>
            <a:r>
              <a:rPr lang="en-US" sz="14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MDSModelDeploy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1400" dirty="0" err="1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deployupdate</a:t>
            </a:r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–package 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“</a:t>
            </a:r>
            <a:r>
              <a:rPr lang="en-US" sz="14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customer_en.pkg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”–version “VERSION_1</a:t>
            </a:r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” -service "</a:t>
            </a: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MDS2“ </a:t>
            </a:r>
          </a:p>
        </p:txBody>
      </p:sp>
    </p:spTree>
    <p:extLst>
      <p:ext uri="{BB962C8B-B14F-4D97-AF65-F5344CB8AC3E}">
        <p14:creationId xmlns:p14="http://schemas.microsoft.com/office/powerpoint/2010/main" val="60630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5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MDS Tips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160" y="1654629"/>
            <a:ext cx="8400422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2"/>
                </a:solidFill>
              </a:rPr>
              <a:t>Start </a:t>
            </a:r>
            <a:r>
              <a:rPr lang="en-US" sz="3000" dirty="0">
                <a:solidFill>
                  <a:schemeClr val="tx2"/>
                </a:solidFill>
              </a:rPr>
              <a:t>small and build incrementally</a:t>
            </a:r>
          </a:p>
          <a:p>
            <a:pPr marL="457200" indent="-457200">
              <a:lnSpc>
                <a:spcPct val="150000"/>
              </a:lnSpc>
              <a:buSzPct val="75000"/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2"/>
                </a:solidFill>
              </a:rPr>
              <a:t>Create </a:t>
            </a:r>
            <a:r>
              <a:rPr lang="en-US" sz="3000" dirty="0">
                <a:solidFill>
                  <a:schemeClr val="tx2"/>
                </a:solidFill>
              </a:rPr>
              <a:t>and use a development </a:t>
            </a:r>
            <a:r>
              <a:rPr lang="en-US" sz="3000" dirty="0" smtClean="0">
                <a:solidFill>
                  <a:schemeClr val="tx2"/>
                </a:solidFill>
              </a:rPr>
              <a:t>environment</a:t>
            </a: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2"/>
                </a:solidFill>
              </a:rPr>
              <a:t>Engage the business users and get them to own the process</a:t>
            </a:r>
          </a:p>
          <a:p>
            <a:pPr marL="457200" indent="-457200">
              <a:buSzPct val="60000"/>
              <a:buFont typeface="Arial" pitchFamily="34" charset="0"/>
              <a:buChar char="•"/>
            </a:pPr>
            <a:endParaRPr lang="en-US" sz="3200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275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Resources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440" y="1417638"/>
            <a:ext cx="5078326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Suzanne </a:t>
            </a:r>
            <a:r>
              <a:rPr lang="en-US" sz="20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Selhorn’s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site:</a:t>
            </a:r>
          </a:p>
          <a:p>
            <a:r>
              <a:rPr lang="en-US" sz="2000" dirty="0">
                <a:hlinkClick r:id="rId3"/>
              </a:rPr>
              <a:t>http://www.mdsuser.com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MSDEV on YouTube</a:t>
            </a:r>
          </a:p>
          <a:p>
            <a:r>
              <a:rPr lang="en-US" sz="2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hlinkClick r:id="rId4"/>
              </a:rPr>
              <a:t>http://www.msdev.com/Directory/SeriesDescription.aspx?CourseId=155</a:t>
            </a:r>
            <a:endParaRPr lang="en-US" sz="20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  <a:p>
            <a:endParaRPr lang="en-US" sz="20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  <a:p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MSDN:</a:t>
            </a:r>
          </a:p>
          <a:p>
            <a:r>
              <a:rPr lang="en-US" sz="2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hlinkClick r:id="rId5"/>
              </a:rPr>
              <a:t>http://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hlinkClick r:id="rId5"/>
              </a:rPr>
              <a:t>msdn.microsoft.com/library/ee633763%28SQL.110%29.aspx</a:t>
            </a:r>
            <a:endParaRPr lang="en-US" sz="2000" dirty="0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  <a:p>
            <a:endParaRPr lang="en-US" sz="20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  <a:p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Forum:</a:t>
            </a:r>
          </a:p>
          <a:p>
            <a:r>
              <a:rPr lang="en-US" sz="2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hlinkClick r:id="rId6"/>
              </a:rPr>
              <a:t>http://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hlinkClick r:id="rId6"/>
              </a:rPr>
              <a:t>social.msdn.microsoft.com/Forums/en/sqlmds/threads</a:t>
            </a:r>
            <a:endParaRPr lang="en-US" sz="20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 descr="Microsoft SQL Server 2012 Master Data Services 2/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084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48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Sponsored by                  at</a:t>
            </a:r>
          </a:p>
          <a:p>
            <a:endParaRPr lang="en-US" dirty="0"/>
          </a:p>
          <a:p>
            <a:pPr marL="109728" indent="0" algn="ctr">
              <a:buNone/>
            </a:pPr>
            <a:r>
              <a:rPr lang="en-US" dirty="0" smtClean="0"/>
              <a:t>Light food and drinks will be served!!</a:t>
            </a:r>
          </a:p>
          <a:p>
            <a:pPr marL="393192" lvl="1" indent="0" algn="ctr">
              <a:buNone/>
            </a:pPr>
            <a:r>
              <a:rPr lang="en-US" dirty="0" smtClean="0"/>
              <a:t>6PM to ?</a:t>
            </a:r>
          </a:p>
          <a:p>
            <a:pPr marL="393192" lvl="1" indent="0" algn="ctr">
              <a:buNone/>
            </a:pPr>
            <a:endParaRPr lang="en-US" dirty="0" smtClean="0"/>
          </a:p>
          <a:p>
            <a:pPr marL="393192" lvl="1" indent="0" algn="ctr">
              <a:buNone/>
            </a:pPr>
            <a:r>
              <a:rPr lang="en-US" dirty="0" smtClean="0"/>
              <a:t>1369 </a:t>
            </a:r>
            <a:r>
              <a:rPr lang="en-US" dirty="0"/>
              <a:t>Garden </a:t>
            </a:r>
            <a:r>
              <a:rPr lang="en-US" dirty="0" smtClean="0"/>
              <a:t>Highway</a:t>
            </a:r>
          </a:p>
          <a:p>
            <a:pPr marL="393192" lvl="1" indent="0" algn="ctr">
              <a:buNone/>
            </a:pPr>
            <a:r>
              <a:rPr lang="en-US" dirty="0" smtClean="0"/>
              <a:t>Sacramento</a:t>
            </a:r>
            <a:r>
              <a:rPr lang="en-US" dirty="0"/>
              <a:t>, CA </a:t>
            </a:r>
            <a:endParaRPr lang="en-US" dirty="0" smtClean="0"/>
          </a:p>
          <a:p>
            <a:pPr marL="393192" lvl="1" indent="0" algn="ctr">
              <a:buNone/>
            </a:pPr>
            <a:r>
              <a:rPr lang="en-US" dirty="0"/>
              <a:t>P</a:t>
            </a:r>
            <a:r>
              <a:rPr lang="en-US" dirty="0" smtClean="0"/>
              <a:t>hone</a:t>
            </a:r>
            <a:r>
              <a:rPr lang="en-US" dirty="0"/>
              <a:t>: 916-649-0390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Saturday #144 After Party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24" y="1747467"/>
            <a:ext cx="1312576" cy="69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97189"/>
            <a:ext cx="1714894" cy="114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7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046" y="1417638"/>
            <a:ext cx="7847763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2575" indent="-282575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What </a:t>
            </a:r>
            <a:r>
              <a:rPr lang="en-US" sz="2400" dirty="0" smtClean="0">
                <a:solidFill>
                  <a:srgbClr val="474947"/>
                </a:solidFill>
              </a:rPr>
              <a:t>is Master Data?</a:t>
            </a:r>
          </a:p>
          <a:p>
            <a:pPr marL="282575" indent="-282575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Why is it important?</a:t>
            </a:r>
          </a:p>
          <a:p>
            <a:pPr marL="282575" indent="-282575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Overview of SQL 2012 MDS</a:t>
            </a:r>
          </a:p>
          <a:p>
            <a:pPr marL="739775" lvl="1" indent="-282575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Capabilities</a:t>
            </a:r>
          </a:p>
          <a:p>
            <a:pPr marL="739775" lvl="1" indent="-282575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Underlying Architecture</a:t>
            </a:r>
          </a:p>
          <a:p>
            <a:pPr marL="282575" indent="-282575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Demo</a:t>
            </a:r>
          </a:p>
          <a:p>
            <a:pPr marL="803275" lvl="1" indent="-290513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Creating a model</a:t>
            </a:r>
          </a:p>
          <a:p>
            <a:pPr marL="803275" lvl="1" indent="-290513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Using the new Excel interface</a:t>
            </a:r>
          </a:p>
          <a:p>
            <a:pPr marL="803275" lvl="1" indent="-290513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Creating a hierarchy </a:t>
            </a:r>
          </a:p>
          <a:p>
            <a:pPr marL="803275" lvl="1" indent="-290513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Exposing MDS data to the DW </a:t>
            </a:r>
          </a:p>
          <a:p>
            <a:pPr marL="803275" lvl="1" indent="-290513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Using business rules</a:t>
            </a:r>
          </a:p>
          <a:p>
            <a:pPr marL="282575" indent="-282575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Case Study</a:t>
            </a:r>
            <a:endParaRPr lang="en-US" sz="2400" dirty="0">
              <a:solidFill>
                <a:schemeClr val="tx2"/>
              </a:solidFill>
            </a:endParaRPr>
          </a:p>
          <a:p>
            <a:pPr marL="282575" indent="-282575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Tips on successful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65945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75348" y="1316610"/>
            <a:ext cx="8311451" cy="46651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Sponsors</a:t>
            </a:r>
          </a:p>
        </p:txBody>
      </p:sp>
      <p:sp>
        <p:nvSpPr>
          <p:cNvPr id="4" name="Title Placeholder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  <p:pic>
        <p:nvPicPr>
          <p:cNvPr id="7" name="Picture 12" descr="http://shannonlowder.com/wp-content/themes/vigilance_pro/images/lowder-wp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99937"/>
            <a:ext cx="1873489" cy="3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sqlsaturday.com/images/pass_logo_170x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6243"/>
            <a:ext cx="16192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idera.com/images/promos/idera_with-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4717"/>
            <a:ext cx="1496105" cy="11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6" y="2765696"/>
            <a:ext cx="2000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76243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65696"/>
            <a:ext cx="1890712" cy="74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1984752" cy="61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" y="3581400"/>
            <a:ext cx="1613976" cy="49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77" y="3167806"/>
            <a:ext cx="1312576" cy="69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99937"/>
            <a:ext cx="1574942" cy="25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461930"/>
            <a:ext cx="952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76" y="2849724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63330"/>
            <a:ext cx="2538412" cy="43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7" y="4673120"/>
            <a:ext cx="12668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28" y="2048553"/>
            <a:ext cx="2157928" cy="53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77" y="1417638"/>
            <a:ext cx="1905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114800"/>
            <a:ext cx="2095210" cy="47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65656"/>
            <a:ext cx="747776" cy="62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63" y="5149443"/>
            <a:ext cx="703598" cy="71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8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Gschwind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295" y="1417637"/>
            <a:ext cx="822928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Independent Consultant</a:t>
            </a: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Business Intelligence practitioner, manager since 1995</a:t>
            </a: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Over 50 Business BI projects</a:t>
            </a:r>
          </a:p>
          <a:p>
            <a:pPr marL="800100" lvl="1" indent="-342900"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74947"/>
                </a:solidFill>
              </a:rPr>
              <a:t>Data Warehousing/Cubing/Reporting/Data Mining/EIM</a:t>
            </a: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MCP</a:t>
            </a:r>
            <a:r>
              <a:rPr lang="en-US" sz="2400" dirty="0">
                <a:solidFill>
                  <a:srgbClr val="474947"/>
                </a:solidFill>
              </a:rPr>
              <a:t>, certified in Oracle </a:t>
            </a:r>
            <a:r>
              <a:rPr lang="en-US" sz="2400" dirty="0" smtClean="0">
                <a:solidFill>
                  <a:srgbClr val="474947"/>
                </a:solidFill>
              </a:rPr>
              <a:t>Essbase, Melissa Data MVP</a:t>
            </a:r>
            <a:endParaRPr lang="en-US" sz="2400" dirty="0">
              <a:solidFill>
                <a:srgbClr val="474947"/>
              </a:solidFill>
            </a:endParaRPr>
          </a:p>
          <a:p>
            <a:pPr marL="457200" indent="-457200"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74947"/>
                </a:solidFill>
              </a:rPr>
              <a:t>Working with clients on EIM since 2008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4160" y="4073208"/>
            <a:ext cx="49094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mark@gschwindconsulting.com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2400" dirty="0"/>
              <a:t>find me </a:t>
            </a:r>
            <a:r>
              <a:rPr lang="en-US" sz="2400" dirty="0" smtClean="0"/>
              <a:t>on</a:t>
            </a:r>
            <a:endParaRPr lang="en-US" sz="1600" b="1" dirty="0"/>
          </a:p>
          <a:p>
            <a:r>
              <a:rPr lang="en-US" sz="1600" b="1" dirty="0" smtClean="0"/>
              <a:t>www.linkedin.com/in/markgschwind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Blog Site:</a:t>
            </a:r>
            <a:endParaRPr lang="en-US" sz="1600" b="1" dirty="0"/>
          </a:p>
          <a:p>
            <a:r>
              <a:rPr lang="en-US" sz="1600" b="1" dirty="0" smtClean="0"/>
              <a:t>www.marksbiblog.com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9010" y="4683125"/>
            <a:ext cx="1505853" cy="39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" y="4409824"/>
            <a:ext cx="1367266" cy="54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mc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7553"/>
            <a:ext cx="1428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What is Master Data?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82320" y="1417638"/>
            <a:ext cx="7623909" cy="4090534"/>
          </a:xfrm>
        </p:spPr>
        <p:txBody>
          <a:bodyPr>
            <a:normAutofit/>
          </a:bodyPr>
          <a:lstStyle/>
          <a:p>
            <a:pPr marL="341313" lvl="1" indent="-341313" defTabSz="914363">
              <a:lnSpc>
                <a:spcPct val="90000"/>
              </a:lnSpc>
              <a:spcBef>
                <a:spcPct val="20000"/>
              </a:spcBef>
              <a:buClr>
                <a:srgbClr val="474947"/>
              </a:buClr>
              <a:buSzPct val="75000"/>
              <a:buFont typeface="Wingdings" pitchFamily="2" charset="2"/>
              <a:buChar char="§"/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cs typeface="+mn-cs"/>
              </a:rPr>
              <a:t>Master Data is the set of </a:t>
            </a:r>
            <a:r>
              <a:rPr lang="en-US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cs typeface="+mn-cs"/>
              </a:rPr>
              <a:t>data </a:t>
            </a:r>
            <a:r>
              <a:rPr lang="en-US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cs typeface="+mn-cs"/>
              </a:rPr>
              <a:t>objects that are </a:t>
            </a:r>
            <a:r>
              <a:rPr lang="en-US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cs typeface="+mn-cs"/>
              </a:rPr>
              <a:t>at the center of business activities </a:t>
            </a:r>
            <a:r>
              <a:rPr lang="en-US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cs typeface="+mn-cs"/>
              </a:rPr>
              <a:t>(Customers, Products, Cost Centers, </a:t>
            </a:r>
            <a:r>
              <a:rPr lang="en-US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cs typeface="+mn-cs"/>
              </a:rPr>
              <a:t>Locations…) requiring</a:t>
            </a:r>
          </a:p>
          <a:p>
            <a:pPr marL="855663" lvl="3" indent="-112713">
              <a:buClr>
                <a:srgbClr val="474947"/>
              </a:buClr>
              <a:buSzPct val="75000"/>
              <a:buFont typeface="Wingdings" pitchFamily="2" charset="2"/>
              <a:buChar char="§"/>
            </a:pPr>
            <a:r>
              <a:rPr lang="en-US" sz="1800" dirty="0" smtClean="0"/>
              <a:t>Centralized maintenance (or </a:t>
            </a:r>
            <a:r>
              <a:rPr lang="en-US" sz="1800" dirty="0" err="1" smtClean="0"/>
              <a:t>curation</a:t>
            </a:r>
            <a:r>
              <a:rPr lang="en-US" sz="1800" dirty="0" smtClean="0"/>
              <a:t>)</a:t>
            </a:r>
            <a:endParaRPr lang="en-US" sz="1800" dirty="0"/>
          </a:p>
          <a:p>
            <a:pPr marL="855663" lvl="3" indent="-112713">
              <a:buClr>
                <a:srgbClr val="474947"/>
              </a:buClr>
              <a:buSzPct val="75000"/>
              <a:buFont typeface="Wingdings" pitchFamily="2" charset="2"/>
              <a:buChar char="§"/>
            </a:pPr>
            <a:r>
              <a:rPr lang="en-US" sz="1800" dirty="0" smtClean="0"/>
              <a:t>Continuous quality </a:t>
            </a:r>
            <a:r>
              <a:rPr lang="en-US" sz="1800" dirty="0"/>
              <a:t>management </a:t>
            </a:r>
          </a:p>
          <a:p>
            <a:pPr marL="855663" lvl="3" indent="-112713">
              <a:buClr>
                <a:srgbClr val="474947"/>
              </a:buClr>
              <a:buSzPct val="75000"/>
              <a:buFont typeface="Wingdings" pitchFamily="2" charset="2"/>
              <a:buChar char="§"/>
            </a:pPr>
            <a:r>
              <a:rPr lang="en-US" sz="1800" dirty="0" smtClean="0"/>
              <a:t>Ease </a:t>
            </a:r>
            <a:r>
              <a:rPr lang="en-US" sz="1800" dirty="0"/>
              <a:t>of access for business </a:t>
            </a:r>
            <a:r>
              <a:rPr lang="en-US" sz="1800" dirty="0" smtClean="0"/>
              <a:t>users (not just IT)</a:t>
            </a:r>
            <a:endParaRPr lang="en-US" sz="1800" dirty="0"/>
          </a:p>
          <a:p>
            <a:pPr marL="855663" lvl="3" indent="-112713">
              <a:buClr>
                <a:srgbClr val="474947"/>
              </a:buClr>
              <a:buSzPct val="75000"/>
              <a:buFont typeface="Wingdings" pitchFamily="2" charset="2"/>
              <a:buChar char="§"/>
            </a:pPr>
            <a:r>
              <a:rPr lang="en-US" sz="1800" dirty="0"/>
              <a:t>Effective sharing (producing and consuming) </a:t>
            </a:r>
          </a:p>
          <a:p>
            <a:pPr marL="341313" lvl="1" indent="-341313">
              <a:buClr>
                <a:srgbClr val="474947"/>
              </a:buClr>
              <a:buSzPct val="75000"/>
              <a:buFont typeface="Wingdings" pitchFamily="2" charset="2"/>
              <a:buChar char="§"/>
            </a:pPr>
            <a:endParaRPr lang="en-US" sz="1100" dirty="0" smtClean="0"/>
          </a:p>
          <a:p>
            <a:pPr marL="341313" lvl="1" indent="-341313">
              <a:buClr>
                <a:srgbClr val="474947"/>
              </a:buClr>
              <a:buSzPct val="75000"/>
              <a:buFont typeface="Wingdings" pitchFamily="2" charset="2"/>
              <a:buChar char="§"/>
            </a:pPr>
            <a:r>
              <a:rPr lang="en-US" dirty="0" smtClean="0"/>
              <a:t>Master </a:t>
            </a:r>
            <a:r>
              <a:rPr lang="en-US" dirty="0"/>
              <a:t>Data contains </a:t>
            </a:r>
            <a:r>
              <a:rPr lang="en-US" dirty="0" smtClean="0"/>
              <a:t>different attributes for different departments (</a:t>
            </a:r>
            <a:r>
              <a:rPr lang="en-US" dirty="0"/>
              <a:t>marketing, finance, </a:t>
            </a:r>
            <a:r>
              <a:rPr lang="en-US" dirty="0" smtClean="0"/>
              <a:t>operations, business groups…)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5508172"/>
            <a:ext cx="8382000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MDS </a:t>
            </a:r>
            <a:r>
              <a:rPr lang="en-US" sz="2000" b="1" dirty="0" smtClean="0">
                <a:solidFill>
                  <a:schemeClr val="bg1"/>
                </a:solidFill>
              </a:rPr>
              <a:t>enables </a:t>
            </a:r>
            <a:r>
              <a:rPr lang="en-US" sz="2000" b="1" dirty="0">
                <a:solidFill>
                  <a:schemeClr val="bg1"/>
                </a:solidFill>
              </a:rPr>
              <a:t>users to </a:t>
            </a:r>
            <a:r>
              <a:rPr lang="en-US" sz="2000" b="1" dirty="0" smtClean="0">
                <a:solidFill>
                  <a:schemeClr val="bg1"/>
                </a:solidFill>
              </a:rPr>
              <a:t>curate Master Data. </a:t>
            </a:r>
            <a:r>
              <a:rPr lang="en-US" sz="2000" b="1" dirty="0">
                <a:solidFill>
                  <a:schemeClr val="bg1"/>
                </a:solidFill>
              </a:rPr>
              <a:t>This capability </a:t>
            </a:r>
            <a:r>
              <a:rPr lang="en-US" sz="2000" b="1" dirty="0" smtClean="0">
                <a:solidFill>
                  <a:schemeClr val="bg1"/>
                </a:solidFill>
              </a:rPr>
              <a:t>can be powerful in a number of scenarios across an organization.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91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5958" y="1285372"/>
            <a:ext cx="2657474" cy="5158007"/>
          </a:xfrm>
          <a:prstGeom prst="roundRect">
            <a:avLst>
              <a:gd name="adj" fmla="val 2325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Main Scenarios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958" y="1320269"/>
            <a:ext cx="14882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Data Management Solutions</a:t>
            </a:r>
            <a:endParaRPr lang="he-IL" sz="14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7685" y="1320269"/>
            <a:ext cx="2743200" cy="5158007"/>
          </a:xfrm>
          <a:prstGeom prst="roundRect">
            <a:avLst>
              <a:gd name="adj" fmla="val 2325"/>
            </a:avLst>
          </a:prstGeom>
          <a:gradFill>
            <a:gsLst>
              <a:gs pos="92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76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7685" y="1285372"/>
            <a:ext cx="17936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Data Warehouse/ Data Marts </a:t>
            </a:r>
            <a:r>
              <a:rPr lang="en-US" sz="1400" b="1" dirty="0" err="1" smtClean="0">
                <a:solidFill>
                  <a:schemeClr val="tx2"/>
                </a:solidFill>
              </a:rPr>
              <a:t>Mgmt</a:t>
            </a:r>
            <a:endParaRPr lang="he-IL" sz="14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02181" y="2012438"/>
            <a:ext cx="2576945" cy="4243219"/>
          </a:xfrm>
          <a:prstGeom prst="roundRect">
            <a:avLst>
              <a:gd name="adj" fmla="val 2325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r>
              <a:rPr lang="en-US" sz="1600" i="1" dirty="0">
                <a:solidFill>
                  <a:schemeClr val="bg1"/>
                </a:solidFill>
              </a:rPr>
              <a:t>Enable business </a:t>
            </a:r>
            <a:r>
              <a:rPr lang="en-US" sz="1600" i="1" dirty="0" smtClean="0">
                <a:solidFill>
                  <a:schemeClr val="bg1"/>
                </a:solidFill>
              </a:rPr>
              <a:t>users to manage the dimensions and hierarchies of DW / Data Marts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BI scenarios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416285" y="3193143"/>
            <a:ext cx="2286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18832" y="2804916"/>
            <a:ext cx="228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82389"/>
              </p:ext>
            </p:extLst>
          </p:nvPr>
        </p:nvGraphicFramePr>
        <p:xfrm>
          <a:off x="228598" y="5006710"/>
          <a:ext cx="4208434" cy="951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764"/>
                <a:gridCol w="625495"/>
                <a:gridCol w="469121"/>
                <a:gridCol w="344789"/>
                <a:gridCol w="450653"/>
                <a:gridCol w="450653"/>
                <a:gridCol w="450653"/>
                <a:gridCol w="450653"/>
                <a:gridCol w="450653"/>
              </a:tblGrid>
              <a:tr h="1884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Canonical form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System 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System 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Product 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Product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Color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8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Rounded Rectangular Callout 25"/>
          <p:cNvSpPr/>
          <p:nvPr/>
        </p:nvSpPr>
        <p:spPr>
          <a:xfrm>
            <a:off x="4958966" y="3971866"/>
            <a:ext cx="3810000" cy="2595848"/>
          </a:xfrm>
          <a:prstGeom prst="wedgeRoundRectCallout">
            <a:avLst>
              <a:gd name="adj1" fmla="val 9504"/>
              <a:gd name="adj2" fmla="val -65991"/>
              <a:gd name="adj3" fmla="val 1666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The IT department has built a data warehouse and reporting platform, but business users </a:t>
            </a:r>
            <a:r>
              <a:rPr lang="en-US" sz="1400" dirty="0" smtClean="0">
                <a:solidFill>
                  <a:schemeClr val="bg1"/>
                </a:solidFill>
              </a:rPr>
              <a:t>need more agility </a:t>
            </a:r>
            <a:r>
              <a:rPr lang="en-US" sz="1400" dirty="0">
                <a:solidFill>
                  <a:schemeClr val="bg1"/>
                </a:solidFill>
              </a:rPr>
              <a:t>in making </a:t>
            </a:r>
            <a:r>
              <a:rPr lang="en-US" sz="1400" dirty="0" smtClean="0">
                <a:solidFill>
                  <a:schemeClr val="bg1"/>
                </a:solidFill>
              </a:rPr>
              <a:t>updates.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MDS empowers the business users to manage dimensions </a:t>
            </a:r>
            <a:r>
              <a:rPr lang="en-US" sz="1400" b="1" dirty="0" smtClean="0">
                <a:solidFill>
                  <a:schemeClr val="bg1"/>
                </a:solidFill>
              </a:rPr>
              <a:t>themselves while </a:t>
            </a:r>
            <a:r>
              <a:rPr lang="en-US" sz="1400" b="1" dirty="0">
                <a:solidFill>
                  <a:schemeClr val="bg1"/>
                </a:solidFill>
              </a:rPr>
              <a:t>IT can govern the </a:t>
            </a:r>
            <a:r>
              <a:rPr lang="en-US" sz="1400" b="1" dirty="0" smtClean="0">
                <a:solidFill>
                  <a:schemeClr val="bg1"/>
                </a:solidFill>
              </a:rPr>
              <a:t>changes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C:\Users\andic.REDMOND\AppData\Local\Microsoft\Windows\Temporary Internet Files\Content.IE5\L6NTSO1H\MP9004395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18" y="1417638"/>
            <a:ext cx="762814" cy="5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ndic.REDMOND\AppData\Local\Microsoft\Windows\Temporary Internet Files\Content.IE5\8ZDISL5P\MP90014580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70" y="1413801"/>
            <a:ext cx="748340" cy="5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5958" y="2058933"/>
            <a:ext cx="2576945" cy="4291893"/>
          </a:xfrm>
          <a:prstGeom prst="roundRect">
            <a:avLst>
              <a:gd name="adj" fmla="val 2325"/>
            </a:avLst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Provides storage and management of the objects and metadata used as the application knowledge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Object </a:t>
            </a:r>
            <a:r>
              <a:rPr lang="en-US" sz="1400" b="1" dirty="0">
                <a:solidFill>
                  <a:schemeClr val="bg1"/>
                </a:solidFill>
              </a:rPr>
              <a:t>mappings </a:t>
            </a:r>
          </a:p>
          <a:p>
            <a:pPr>
              <a:buFont typeface="Arial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Reference Data / managed </a:t>
            </a:r>
            <a:r>
              <a:rPr lang="en-US" sz="1400" b="1" dirty="0" smtClean="0">
                <a:solidFill>
                  <a:schemeClr val="bg1"/>
                </a:solidFill>
              </a:rPr>
              <a:t>object lists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Metadata management / data dictionary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2256" y="4463143"/>
            <a:ext cx="4403945" cy="2104571"/>
          </a:xfrm>
          <a:prstGeom prst="wedgeRoundRectCallout">
            <a:avLst>
              <a:gd name="adj1" fmla="val -11832"/>
              <a:gd name="adj2" fmla="val -66840"/>
              <a:gd name="adj3" fmla="val 1666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chemeClr val="bg1"/>
                </a:solidFill>
              </a:rPr>
              <a:t>Table containing information on mapping objects between different systems. ETL processes are referencing the table </a:t>
            </a:r>
            <a:r>
              <a:rPr lang="en-US" sz="1400" dirty="0">
                <a:solidFill>
                  <a:schemeClr val="bg1"/>
                </a:solidFill>
              </a:rPr>
              <a:t>making transformation decisions.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MDS enables business users to manage the objects mapping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8832" y="3483429"/>
            <a:ext cx="2286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19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534"/>
            <a:ext cx="91440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Where is Master Data (in a DW)?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8336755" y="2253803"/>
            <a:ext cx="162352" cy="2419484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3" name="Oval Callout 12"/>
          <p:cNvSpPr/>
          <p:nvPr/>
        </p:nvSpPr>
        <p:spPr bwMode="auto">
          <a:xfrm>
            <a:off x="8134350" y="2381250"/>
            <a:ext cx="1152525" cy="612648"/>
          </a:xfrm>
          <a:prstGeom prst="wedgeEllipseCallout">
            <a:avLst>
              <a:gd name="adj1" fmla="val -15175"/>
              <a:gd name="adj2" fmla="val 12531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Here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8077200" y="5842535"/>
            <a:ext cx="292892" cy="567890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Oval Callout 14"/>
          <p:cNvSpPr/>
          <p:nvPr/>
        </p:nvSpPr>
        <p:spPr bwMode="auto">
          <a:xfrm>
            <a:off x="8077200" y="4868208"/>
            <a:ext cx="1209675" cy="609599"/>
          </a:xfrm>
          <a:prstGeom prst="wedgeEllipseCallout">
            <a:avLst>
              <a:gd name="adj1" fmla="val -27099"/>
              <a:gd name="adj2" fmla="val 14255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Here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2400300" y="2184935"/>
            <a:ext cx="247650" cy="3768190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7" name="Oval Callout 16"/>
          <p:cNvSpPr/>
          <p:nvPr/>
        </p:nvSpPr>
        <p:spPr bwMode="auto">
          <a:xfrm>
            <a:off x="2400300" y="3086100"/>
            <a:ext cx="1152525" cy="612648"/>
          </a:xfrm>
          <a:prstGeom prst="wedgeEllipseCallout">
            <a:avLst>
              <a:gd name="adj1" fmla="val -26032"/>
              <a:gd name="adj2" fmla="val 1048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37918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Master Data Is Important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8" y="1393370"/>
            <a:ext cx="8256632" cy="433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87" y="1894113"/>
            <a:ext cx="3143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844062" y="2194150"/>
            <a:ext cx="2612571" cy="1955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7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Master Data Is Important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2" y="1115368"/>
            <a:ext cx="7875784" cy="453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98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Master Data Is Important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38514"/>
            <a:ext cx="64960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7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74947"/>
      </a:dk2>
      <a:lt2>
        <a:srgbClr val="EEECE1"/>
      </a:lt2>
      <a:accent1>
        <a:srgbClr val="163764"/>
      </a:accent1>
      <a:accent2>
        <a:srgbClr val="75982F"/>
      </a:accent2>
      <a:accent3>
        <a:srgbClr val="16223C"/>
      </a:accent3>
      <a:accent4>
        <a:srgbClr val="B18126"/>
      </a:accent4>
      <a:accent5>
        <a:srgbClr val="00517C"/>
      </a:accent5>
      <a:accent6>
        <a:srgbClr val="F79646"/>
      </a:accent6>
      <a:hlink>
        <a:srgbClr val="75982F"/>
      </a:hlink>
      <a:folHlink>
        <a:srgbClr val="7598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1261</Words>
  <Application>Microsoft Office PowerPoint</Application>
  <PresentationFormat>On-screen Show (4:3)</PresentationFormat>
  <Paragraphs>246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黑体</vt:lpstr>
      <vt:lpstr>Arial</vt:lpstr>
      <vt:lpstr>Calibri</vt:lpstr>
      <vt:lpstr>Wingdings</vt:lpstr>
      <vt:lpstr>Office Theme</vt:lpstr>
      <vt:lpstr>Visio</vt:lpstr>
      <vt:lpstr>Master Data Services in SQL Server 2012</vt:lpstr>
      <vt:lpstr>Agenda</vt:lpstr>
      <vt:lpstr>Mark Gschwind</vt:lpstr>
      <vt:lpstr>What is Master Data?</vt:lpstr>
      <vt:lpstr>Main Scenarios</vt:lpstr>
      <vt:lpstr>Where is Master Data (in a DW)?</vt:lpstr>
      <vt:lpstr>Why Master Data Is Important</vt:lpstr>
      <vt:lpstr>Why Master Data Is Important</vt:lpstr>
      <vt:lpstr>Why Master Data Is Important</vt:lpstr>
      <vt:lpstr>MDS Capabilities</vt:lpstr>
      <vt:lpstr>MDS Architecture</vt:lpstr>
      <vt:lpstr>Demo</vt:lpstr>
      <vt:lpstr>Business Rules</vt:lpstr>
      <vt:lpstr>Security</vt:lpstr>
      <vt:lpstr>Managing MDS Environments</vt:lpstr>
      <vt:lpstr>Case Study</vt:lpstr>
      <vt:lpstr>MDS Tips </vt:lpstr>
      <vt:lpstr>Additional Resources </vt:lpstr>
      <vt:lpstr>SQL Saturday #144 After Party</vt:lpstr>
      <vt:lpstr>Thank you to our Sponsors</vt:lpstr>
    </vt:vector>
  </TitlesOfParts>
  <Company>Revealed Design,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SQLSaturday Silicon Valley</dc:creator>
  <cp:lastModifiedBy>Mark Gschwind</cp:lastModifiedBy>
  <cp:revision>51</cp:revision>
  <dcterms:created xsi:type="dcterms:W3CDTF">2011-08-19T20:30:49Z</dcterms:created>
  <dcterms:modified xsi:type="dcterms:W3CDTF">2013-10-02T00:19:25Z</dcterms:modified>
</cp:coreProperties>
</file>