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0"/>
  </p:notesMasterIdLst>
  <p:handoutMasterIdLst>
    <p:handoutMasterId r:id="rId11"/>
  </p:handoutMasterIdLst>
  <p:sldIdLst>
    <p:sldId id="256" r:id="rId6"/>
    <p:sldId id="307" r:id="rId7"/>
    <p:sldId id="267" r:id="rId8"/>
    <p:sldId id="268" r:id="rId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68A25"/>
    <a:srgbClr val="08B832"/>
    <a:srgbClr val="08A832"/>
    <a:srgbClr val="056B1D"/>
    <a:srgbClr val="045417"/>
    <a:srgbClr val="DA5800"/>
    <a:srgbClr val="FF6600"/>
    <a:srgbClr val="FF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7461" autoAdjust="0"/>
  </p:normalViewPr>
  <p:slideViewPr>
    <p:cSldViewPr snapToGrid="0">
      <p:cViewPr varScale="1">
        <p:scale>
          <a:sx n="87" d="100"/>
          <a:sy n="87" d="100"/>
        </p:scale>
        <p:origin x="-864" y="-72"/>
      </p:cViewPr>
      <p:guideLst>
        <p:guide orient="horz" pos="144"/>
        <p:guide orient="horz" pos="1200"/>
        <p:guide orient="horz" pos="2736"/>
        <p:guide orient="horz" pos="4176"/>
        <p:guide orient="horz" pos="1488"/>
        <p:guide orient="horz" pos="912"/>
        <p:guide pos="2880"/>
        <p:guide pos="240"/>
        <p:guide pos="865"/>
        <p:guide pos="5518"/>
        <p:guide pos="5299"/>
        <p:guide pos="458"/>
        <p:guide pos="4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1BD29-C1B2-45E8-A777-0FF7CBBA2ED6}" type="doc">
      <dgm:prSet loTypeId="urn:microsoft.com/office/officeart/2005/8/layout/chevron1" loCatId="process" qsTypeId="urn:microsoft.com/office/officeart/2005/8/quickstyle/simple1" qsCatId="simple" csTypeId="urn:microsoft.com/office/officeart/2005/8/colors/accent1_2" csCatId="accent1" phldr="1"/>
      <dgm:spPr/>
    </dgm:pt>
    <dgm:pt modelId="{B50E5F88-B795-4AAE-A4B5-67395BD7A3BD}">
      <dgm:prSet phldrT="[Text]" custT="1"/>
      <dgm:spPr/>
      <dgm:t>
        <a:bodyPr/>
        <a:lstStyle/>
        <a:p>
          <a:r>
            <a:rPr lang="en-US" sz="1200" dirty="0" smtClean="0"/>
            <a:t>New Locations in Excel</a:t>
          </a:r>
          <a:endParaRPr lang="en-US" sz="1200" dirty="0"/>
        </a:p>
      </dgm:t>
    </dgm:pt>
    <dgm:pt modelId="{1E186F2F-4989-4B8A-AC2A-E1C84D428F23}" type="parTrans" cxnId="{8B45726D-083E-48BE-BC03-E0F78ACEA84A}">
      <dgm:prSet/>
      <dgm:spPr/>
      <dgm:t>
        <a:bodyPr/>
        <a:lstStyle/>
        <a:p>
          <a:endParaRPr lang="en-US" sz="1200"/>
        </a:p>
      </dgm:t>
    </dgm:pt>
    <dgm:pt modelId="{C5388E2A-4FB1-4996-BE6C-6D4C6C124643}" type="sibTrans" cxnId="{8B45726D-083E-48BE-BC03-E0F78ACEA84A}">
      <dgm:prSet/>
      <dgm:spPr/>
      <dgm:t>
        <a:bodyPr/>
        <a:lstStyle/>
        <a:p>
          <a:endParaRPr lang="en-US" sz="1200"/>
        </a:p>
      </dgm:t>
    </dgm:pt>
    <dgm:pt modelId="{F40A26A4-6596-4781-959B-3E9792C551ED}">
      <dgm:prSet phldrT="[Text]" custT="1"/>
      <dgm:spPr/>
      <dgm:t>
        <a:bodyPr/>
        <a:lstStyle/>
        <a:p>
          <a:r>
            <a:rPr lang="en-US" sz="1200" dirty="0" smtClean="0"/>
            <a:t>Combine with MDS managed data</a:t>
          </a:r>
          <a:endParaRPr lang="en-US" sz="1200" dirty="0"/>
        </a:p>
      </dgm:t>
    </dgm:pt>
    <dgm:pt modelId="{B656AC41-DD08-4055-98EE-DAA51E206909}" type="parTrans" cxnId="{5F46DB0D-2F44-485B-9F85-EFFE4631254F}">
      <dgm:prSet/>
      <dgm:spPr/>
      <dgm:t>
        <a:bodyPr/>
        <a:lstStyle/>
        <a:p>
          <a:endParaRPr lang="en-US" sz="1200"/>
        </a:p>
      </dgm:t>
    </dgm:pt>
    <dgm:pt modelId="{DB0B35FE-0BFC-40A3-8B20-AC1AD6355515}" type="sibTrans" cxnId="{5F46DB0D-2F44-485B-9F85-EFFE4631254F}">
      <dgm:prSet/>
      <dgm:spPr/>
      <dgm:t>
        <a:bodyPr/>
        <a:lstStyle/>
        <a:p>
          <a:endParaRPr lang="en-US" sz="1200"/>
        </a:p>
      </dgm:t>
    </dgm:pt>
    <dgm:pt modelId="{EF86402A-784B-4374-A774-1B7283287C53}">
      <dgm:prSet phldrT="[Text]" custT="1"/>
      <dgm:spPr/>
      <dgm:t>
        <a:bodyPr/>
        <a:lstStyle/>
        <a:p>
          <a:r>
            <a:rPr lang="en-US" sz="1200" dirty="0" smtClean="0"/>
            <a:t>Define Matching Knowledge</a:t>
          </a:r>
          <a:endParaRPr lang="en-US" sz="1200" dirty="0"/>
        </a:p>
      </dgm:t>
    </dgm:pt>
    <dgm:pt modelId="{05F3063A-A150-4A2D-8208-8F77D93ABC5D}" type="parTrans" cxnId="{D2454349-4754-4AC7-99F3-C5E87F197449}">
      <dgm:prSet/>
      <dgm:spPr/>
      <dgm:t>
        <a:bodyPr/>
        <a:lstStyle/>
        <a:p>
          <a:endParaRPr lang="en-US" sz="1200"/>
        </a:p>
      </dgm:t>
    </dgm:pt>
    <dgm:pt modelId="{244F7D13-6331-43D0-A38A-D120D65ED4E2}" type="sibTrans" cxnId="{D2454349-4754-4AC7-99F3-C5E87F197449}">
      <dgm:prSet/>
      <dgm:spPr/>
      <dgm:t>
        <a:bodyPr/>
        <a:lstStyle/>
        <a:p>
          <a:endParaRPr lang="en-US" sz="1200"/>
        </a:p>
      </dgm:t>
    </dgm:pt>
    <dgm:pt modelId="{023AED99-96DE-4483-8A73-7D3DF08FD818}">
      <dgm:prSet phldrT="[Text]" custT="1"/>
      <dgm:spPr/>
      <dgm:t>
        <a:bodyPr/>
        <a:lstStyle/>
        <a:p>
          <a:r>
            <a:rPr lang="en-US" sz="1200" dirty="0" smtClean="0"/>
            <a:t>Perform Match</a:t>
          </a:r>
          <a:endParaRPr lang="en-US" sz="1200" dirty="0"/>
        </a:p>
      </dgm:t>
    </dgm:pt>
    <dgm:pt modelId="{1FDB39B8-2411-433C-924F-5F55B71CCCB9}" type="parTrans" cxnId="{F8421604-5DEA-4E09-83B0-14569334601C}">
      <dgm:prSet/>
      <dgm:spPr/>
      <dgm:t>
        <a:bodyPr/>
        <a:lstStyle/>
        <a:p>
          <a:endParaRPr lang="en-US" sz="1200"/>
        </a:p>
      </dgm:t>
    </dgm:pt>
    <dgm:pt modelId="{326ECAF8-668B-4CFE-A5E3-7C873208EFF1}" type="sibTrans" cxnId="{F8421604-5DEA-4E09-83B0-14569334601C}">
      <dgm:prSet/>
      <dgm:spPr/>
      <dgm:t>
        <a:bodyPr/>
        <a:lstStyle/>
        <a:p>
          <a:endParaRPr lang="en-US" sz="1200"/>
        </a:p>
      </dgm:t>
    </dgm:pt>
    <dgm:pt modelId="{F03582AF-3119-4ABC-ACCB-3BD06A82D606}">
      <dgm:prSet phldrT="[Text]" custT="1"/>
      <dgm:spPr/>
      <dgm:t>
        <a:bodyPr/>
        <a:lstStyle/>
        <a:p>
          <a:r>
            <a:rPr lang="en-US" sz="1200" dirty="0" err="1" smtClean="0"/>
            <a:t>Dedupe</a:t>
          </a:r>
          <a:endParaRPr lang="en-US" sz="1200" dirty="0"/>
        </a:p>
      </dgm:t>
    </dgm:pt>
    <dgm:pt modelId="{97994E81-BA61-4CB8-B9F9-D9FD48DCAACC}" type="parTrans" cxnId="{8BBCD0E1-47B2-44A9-8872-BA28D98D0BB7}">
      <dgm:prSet/>
      <dgm:spPr/>
      <dgm:t>
        <a:bodyPr/>
        <a:lstStyle/>
        <a:p>
          <a:endParaRPr lang="en-US" sz="1200"/>
        </a:p>
      </dgm:t>
    </dgm:pt>
    <dgm:pt modelId="{600B9CFB-8CB1-402A-BE69-5C80EE3B34AA}" type="sibTrans" cxnId="{8BBCD0E1-47B2-44A9-8872-BA28D98D0BB7}">
      <dgm:prSet/>
      <dgm:spPr/>
      <dgm:t>
        <a:bodyPr/>
        <a:lstStyle/>
        <a:p>
          <a:endParaRPr lang="en-US" sz="1200"/>
        </a:p>
      </dgm:t>
    </dgm:pt>
    <dgm:pt modelId="{3CF2BC3C-E0AE-4AC5-A3D2-D0739527D579}" type="pres">
      <dgm:prSet presAssocID="{F121BD29-C1B2-45E8-A777-0FF7CBBA2ED6}" presName="Name0" presStyleCnt="0">
        <dgm:presLayoutVars>
          <dgm:dir/>
          <dgm:animLvl val="lvl"/>
          <dgm:resizeHandles val="exact"/>
        </dgm:presLayoutVars>
      </dgm:prSet>
      <dgm:spPr/>
    </dgm:pt>
    <dgm:pt modelId="{67C58F11-F383-4580-AA48-43A4BB93730F}" type="pres">
      <dgm:prSet presAssocID="{B50E5F88-B795-4AAE-A4B5-67395BD7A3BD}" presName="parTxOnly" presStyleLbl="node1" presStyleIdx="0" presStyleCnt="5">
        <dgm:presLayoutVars>
          <dgm:chMax val="0"/>
          <dgm:chPref val="0"/>
          <dgm:bulletEnabled val="1"/>
        </dgm:presLayoutVars>
      </dgm:prSet>
      <dgm:spPr/>
      <dgm:t>
        <a:bodyPr/>
        <a:lstStyle/>
        <a:p>
          <a:endParaRPr lang="en-US"/>
        </a:p>
      </dgm:t>
    </dgm:pt>
    <dgm:pt modelId="{76DD6993-983A-465C-BF1C-59B27181BB5A}" type="pres">
      <dgm:prSet presAssocID="{C5388E2A-4FB1-4996-BE6C-6D4C6C124643}" presName="parTxOnlySpace" presStyleCnt="0"/>
      <dgm:spPr/>
    </dgm:pt>
    <dgm:pt modelId="{DF349B74-C53A-4C0A-A938-C70C577F5ACD}" type="pres">
      <dgm:prSet presAssocID="{F40A26A4-6596-4781-959B-3E9792C551ED}" presName="parTxOnly" presStyleLbl="node1" presStyleIdx="1" presStyleCnt="5">
        <dgm:presLayoutVars>
          <dgm:chMax val="0"/>
          <dgm:chPref val="0"/>
          <dgm:bulletEnabled val="1"/>
        </dgm:presLayoutVars>
      </dgm:prSet>
      <dgm:spPr/>
      <dgm:t>
        <a:bodyPr/>
        <a:lstStyle/>
        <a:p>
          <a:endParaRPr lang="en-US"/>
        </a:p>
      </dgm:t>
    </dgm:pt>
    <dgm:pt modelId="{966A2F27-1DA6-432E-B7A6-A7DB265733B6}" type="pres">
      <dgm:prSet presAssocID="{DB0B35FE-0BFC-40A3-8B20-AC1AD6355515}" presName="parTxOnlySpace" presStyleCnt="0"/>
      <dgm:spPr/>
    </dgm:pt>
    <dgm:pt modelId="{5F2B31BF-48F9-4BEB-A901-6A3248B50A1A}" type="pres">
      <dgm:prSet presAssocID="{EF86402A-784B-4374-A774-1B7283287C53}" presName="parTxOnly" presStyleLbl="node1" presStyleIdx="2" presStyleCnt="5">
        <dgm:presLayoutVars>
          <dgm:chMax val="0"/>
          <dgm:chPref val="0"/>
          <dgm:bulletEnabled val="1"/>
        </dgm:presLayoutVars>
      </dgm:prSet>
      <dgm:spPr/>
      <dgm:t>
        <a:bodyPr/>
        <a:lstStyle/>
        <a:p>
          <a:endParaRPr lang="en-US"/>
        </a:p>
      </dgm:t>
    </dgm:pt>
    <dgm:pt modelId="{C870EEE2-C2AB-47C8-A40D-A590A1D1C35C}" type="pres">
      <dgm:prSet presAssocID="{244F7D13-6331-43D0-A38A-D120D65ED4E2}" presName="parTxOnlySpace" presStyleCnt="0"/>
      <dgm:spPr/>
    </dgm:pt>
    <dgm:pt modelId="{1DCC7D38-EE61-4241-9B93-FEA1CA9E204D}" type="pres">
      <dgm:prSet presAssocID="{023AED99-96DE-4483-8A73-7D3DF08FD818}" presName="parTxOnly" presStyleLbl="node1" presStyleIdx="3" presStyleCnt="5">
        <dgm:presLayoutVars>
          <dgm:chMax val="0"/>
          <dgm:chPref val="0"/>
          <dgm:bulletEnabled val="1"/>
        </dgm:presLayoutVars>
      </dgm:prSet>
      <dgm:spPr/>
      <dgm:t>
        <a:bodyPr/>
        <a:lstStyle/>
        <a:p>
          <a:endParaRPr lang="en-US"/>
        </a:p>
      </dgm:t>
    </dgm:pt>
    <dgm:pt modelId="{020FD20A-FE4B-4D33-A385-D0FAFD907899}" type="pres">
      <dgm:prSet presAssocID="{326ECAF8-668B-4CFE-A5E3-7C873208EFF1}" presName="parTxOnlySpace" presStyleCnt="0"/>
      <dgm:spPr/>
    </dgm:pt>
    <dgm:pt modelId="{59E1400F-35E0-4342-8094-38B50C586948}" type="pres">
      <dgm:prSet presAssocID="{F03582AF-3119-4ABC-ACCB-3BD06A82D606}" presName="parTxOnly" presStyleLbl="node1" presStyleIdx="4" presStyleCnt="5">
        <dgm:presLayoutVars>
          <dgm:chMax val="0"/>
          <dgm:chPref val="0"/>
          <dgm:bulletEnabled val="1"/>
        </dgm:presLayoutVars>
      </dgm:prSet>
      <dgm:spPr/>
      <dgm:t>
        <a:bodyPr/>
        <a:lstStyle/>
        <a:p>
          <a:endParaRPr lang="en-US"/>
        </a:p>
      </dgm:t>
    </dgm:pt>
  </dgm:ptLst>
  <dgm:cxnLst>
    <dgm:cxn modelId="{A2FB15DB-23AF-44C1-934E-4A781F634376}" type="presOf" srcId="{F03582AF-3119-4ABC-ACCB-3BD06A82D606}" destId="{59E1400F-35E0-4342-8094-38B50C586948}" srcOrd="0" destOrd="0" presId="urn:microsoft.com/office/officeart/2005/8/layout/chevron1"/>
    <dgm:cxn modelId="{A2DF0641-391A-40F7-A431-16DC9B211135}" type="presOf" srcId="{023AED99-96DE-4483-8A73-7D3DF08FD818}" destId="{1DCC7D38-EE61-4241-9B93-FEA1CA9E204D}" srcOrd="0" destOrd="0" presId="urn:microsoft.com/office/officeart/2005/8/layout/chevron1"/>
    <dgm:cxn modelId="{9A003EE0-53F9-4BBF-BEAE-6D68929654D0}" type="presOf" srcId="{EF86402A-784B-4374-A774-1B7283287C53}" destId="{5F2B31BF-48F9-4BEB-A901-6A3248B50A1A}" srcOrd="0" destOrd="0" presId="urn:microsoft.com/office/officeart/2005/8/layout/chevron1"/>
    <dgm:cxn modelId="{F8421604-5DEA-4E09-83B0-14569334601C}" srcId="{F121BD29-C1B2-45E8-A777-0FF7CBBA2ED6}" destId="{023AED99-96DE-4483-8A73-7D3DF08FD818}" srcOrd="3" destOrd="0" parTransId="{1FDB39B8-2411-433C-924F-5F55B71CCCB9}" sibTransId="{326ECAF8-668B-4CFE-A5E3-7C873208EFF1}"/>
    <dgm:cxn modelId="{52FD4906-02D7-4C49-8E86-ED7C56340EEE}" type="presOf" srcId="{F121BD29-C1B2-45E8-A777-0FF7CBBA2ED6}" destId="{3CF2BC3C-E0AE-4AC5-A3D2-D0739527D579}" srcOrd="0" destOrd="0" presId="urn:microsoft.com/office/officeart/2005/8/layout/chevron1"/>
    <dgm:cxn modelId="{D2454349-4754-4AC7-99F3-C5E87F197449}" srcId="{F121BD29-C1B2-45E8-A777-0FF7CBBA2ED6}" destId="{EF86402A-784B-4374-A774-1B7283287C53}" srcOrd="2" destOrd="0" parTransId="{05F3063A-A150-4A2D-8208-8F77D93ABC5D}" sibTransId="{244F7D13-6331-43D0-A38A-D120D65ED4E2}"/>
    <dgm:cxn modelId="{8B45726D-083E-48BE-BC03-E0F78ACEA84A}" srcId="{F121BD29-C1B2-45E8-A777-0FF7CBBA2ED6}" destId="{B50E5F88-B795-4AAE-A4B5-67395BD7A3BD}" srcOrd="0" destOrd="0" parTransId="{1E186F2F-4989-4B8A-AC2A-E1C84D428F23}" sibTransId="{C5388E2A-4FB1-4996-BE6C-6D4C6C124643}"/>
    <dgm:cxn modelId="{AB1F6C0E-59D9-42F2-B9D0-A2FC54C30D27}" type="presOf" srcId="{F40A26A4-6596-4781-959B-3E9792C551ED}" destId="{DF349B74-C53A-4C0A-A938-C70C577F5ACD}" srcOrd="0" destOrd="0" presId="urn:microsoft.com/office/officeart/2005/8/layout/chevron1"/>
    <dgm:cxn modelId="{CDDCD31A-5C4C-49FF-A055-3FAF569A437C}" type="presOf" srcId="{B50E5F88-B795-4AAE-A4B5-67395BD7A3BD}" destId="{67C58F11-F383-4580-AA48-43A4BB93730F}" srcOrd="0" destOrd="0" presId="urn:microsoft.com/office/officeart/2005/8/layout/chevron1"/>
    <dgm:cxn modelId="{5F46DB0D-2F44-485B-9F85-EFFE4631254F}" srcId="{F121BD29-C1B2-45E8-A777-0FF7CBBA2ED6}" destId="{F40A26A4-6596-4781-959B-3E9792C551ED}" srcOrd="1" destOrd="0" parTransId="{B656AC41-DD08-4055-98EE-DAA51E206909}" sibTransId="{DB0B35FE-0BFC-40A3-8B20-AC1AD6355515}"/>
    <dgm:cxn modelId="{8BBCD0E1-47B2-44A9-8872-BA28D98D0BB7}" srcId="{F121BD29-C1B2-45E8-A777-0FF7CBBA2ED6}" destId="{F03582AF-3119-4ABC-ACCB-3BD06A82D606}" srcOrd="4" destOrd="0" parTransId="{97994E81-BA61-4CB8-B9F9-D9FD48DCAACC}" sibTransId="{600B9CFB-8CB1-402A-BE69-5C80EE3B34AA}"/>
    <dgm:cxn modelId="{340259BA-C236-4761-BD8F-19960EFF5A86}" type="presParOf" srcId="{3CF2BC3C-E0AE-4AC5-A3D2-D0739527D579}" destId="{67C58F11-F383-4580-AA48-43A4BB93730F}" srcOrd="0" destOrd="0" presId="urn:microsoft.com/office/officeart/2005/8/layout/chevron1"/>
    <dgm:cxn modelId="{5B6DEE71-4E5A-4629-90CA-8B4CF84C8043}" type="presParOf" srcId="{3CF2BC3C-E0AE-4AC5-A3D2-D0739527D579}" destId="{76DD6993-983A-465C-BF1C-59B27181BB5A}" srcOrd="1" destOrd="0" presId="urn:microsoft.com/office/officeart/2005/8/layout/chevron1"/>
    <dgm:cxn modelId="{25D2D2F6-CB97-47E4-8E97-50134F646E8C}" type="presParOf" srcId="{3CF2BC3C-E0AE-4AC5-A3D2-D0739527D579}" destId="{DF349B74-C53A-4C0A-A938-C70C577F5ACD}" srcOrd="2" destOrd="0" presId="urn:microsoft.com/office/officeart/2005/8/layout/chevron1"/>
    <dgm:cxn modelId="{7FDA71CA-6679-4390-8604-25F3F924A4D5}" type="presParOf" srcId="{3CF2BC3C-E0AE-4AC5-A3D2-D0739527D579}" destId="{966A2F27-1DA6-432E-B7A6-A7DB265733B6}" srcOrd="3" destOrd="0" presId="urn:microsoft.com/office/officeart/2005/8/layout/chevron1"/>
    <dgm:cxn modelId="{E0DDC773-6328-44FB-8D2C-80F4B4CE69F9}" type="presParOf" srcId="{3CF2BC3C-E0AE-4AC5-A3D2-D0739527D579}" destId="{5F2B31BF-48F9-4BEB-A901-6A3248B50A1A}" srcOrd="4" destOrd="0" presId="urn:microsoft.com/office/officeart/2005/8/layout/chevron1"/>
    <dgm:cxn modelId="{9711BDAB-6E7D-4A2B-9112-DB8DF46BDC44}" type="presParOf" srcId="{3CF2BC3C-E0AE-4AC5-A3D2-D0739527D579}" destId="{C870EEE2-C2AB-47C8-A40D-A590A1D1C35C}" srcOrd="5" destOrd="0" presId="urn:microsoft.com/office/officeart/2005/8/layout/chevron1"/>
    <dgm:cxn modelId="{45DCEF84-B5C0-4373-82D9-13CB675066B6}" type="presParOf" srcId="{3CF2BC3C-E0AE-4AC5-A3D2-D0739527D579}" destId="{1DCC7D38-EE61-4241-9B93-FEA1CA9E204D}" srcOrd="6" destOrd="0" presId="urn:microsoft.com/office/officeart/2005/8/layout/chevron1"/>
    <dgm:cxn modelId="{841A182B-12CE-4407-AD17-BBABCD3FCDA3}" type="presParOf" srcId="{3CF2BC3C-E0AE-4AC5-A3D2-D0739527D579}" destId="{020FD20A-FE4B-4D33-A385-D0FAFD907899}" srcOrd="7" destOrd="0" presId="urn:microsoft.com/office/officeart/2005/8/layout/chevron1"/>
    <dgm:cxn modelId="{892B4469-C166-411D-ACA4-017E52A65AF1}" type="presParOf" srcId="{3CF2BC3C-E0AE-4AC5-A3D2-D0739527D579}" destId="{59E1400F-35E0-4342-8094-38B50C58694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58F11-F383-4580-AA48-43A4BB93730F}">
      <dsp:nvSpPr>
        <dsp:cNvPr id="0" name=""/>
        <dsp:cNvSpPr/>
      </dsp:nvSpPr>
      <dsp:spPr>
        <a:xfrm>
          <a:off x="2117" y="518033"/>
          <a:ext cx="1884556" cy="7538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New Locations in Excel</a:t>
          </a:r>
          <a:endParaRPr lang="en-US" sz="1200" kern="1200" dirty="0"/>
        </a:p>
      </dsp:txBody>
      <dsp:txXfrm>
        <a:off x="379028" y="518033"/>
        <a:ext cx="1130734" cy="753822"/>
      </dsp:txXfrm>
    </dsp:sp>
    <dsp:sp modelId="{DF349B74-C53A-4C0A-A938-C70C577F5ACD}">
      <dsp:nvSpPr>
        <dsp:cNvPr id="0" name=""/>
        <dsp:cNvSpPr/>
      </dsp:nvSpPr>
      <dsp:spPr>
        <a:xfrm>
          <a:off x="1698218" y="518033"/>
          <a:ext cx="1884556" cy="7538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Combine with MDS managed data</a:t>
          </a:r>
          <a:endParaRPr lang="en-US" sz="1200" kern="1200" dirty="0"/>
        </a:p>
      </dsp:txBody>
      <dsp:txXfrm>
        <a:off x="2075129" y="518033"/>
        <a:ext cx="1130734" cy="753822"/>
      </dsp:txXfrm>
    </dsp:sp>
    <dsp:sp modelId="{5F2B31BF-48F9-4BEB-A901-6A3248B50A1A}">
      <dsp:nvSpPr>
        <dsp:cNvPr id="0" name=""/>
        <dsp:cNvSpPr/>
      </dsp:nvSpPr>
      <dsp:spPr>
        <a:xfrm>
          <a:off x="3394318" y="518033"/>
          <a:ext cx="1884556" cy="7538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Define Matching Knowledge</a:t>
          </a:r>
          <a:endParaRPr lang="en-US" sz="1200" kern="1200" dirty="0"/>
        </a:p>
      </dsp:txBody>
      <dsp:txXfrm>
        <a:off x="3771229" y="518033"/>
        <a:ext cx="1130734" cy="753822"/>
      </dsp:txXfrm>
    </dsp:sp>
    <dsp:sp modelId="{1DCC7D38-EE61-4241-9B93-FEA1CA9E204D}">
      <dsp:nvSpPr>
        <dsp:cNvPr id="0" name=""/>
        <dsp:cNvSpPr/>
      </dsp:nvSpPr>
      <dsp:spPr>
        <a:xfrm>
          <a:off x="5090419" y="518033"/>
          <a:ext cx="1884556" cy="7538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Perform Match</a:t>
          </a:r>
          <a:endParaRPr lang="en-US" sz="1200" kern="1200" dirty="0"/>
        </a:p>
      </dsp:txBody>
      <dsp:txXfrm>
        <a:off x="5467330" y="518033"/>
        <a:ext cx="1130734" cy="753822"/>
      </dsp:txXfrm>
    </dsp:sp>
    <dsp:sp modelId="{59E1400F-35E0-4342-8094-38B50C586948}">
      <dsp:nvSpPr>
        <dsp:cNvPr id="0" name=""/>
        <dsp:cNvSpPr/>
      </dsp:nvSpPr>
      <dsp:spPr>
        <a:xfrm>
          <a:off x="6786520" y="518033"/>
          <a:ext cx="1884556" cy="7538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Dedupe</a:t>
          </a:r>
          <a:endParaRPr lang="en-US" sz="1200" kern="1200" dirty="0"/>
        </a:p>
      </dsp:txBody>
      <dsp:txXfrm>
        <a:off x="7163431" y="518033"/>
        <a:ext cx="1130734" cy="753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&lt;Conference/Group Name&gt;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1/19/2012</a:t>
            </a:fld>
            <a:endParaRPr lang="en-US" dirty="0">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&lt;Conference/Group Name&gt;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Script for the demo is</a:t>
            </a:r>
          </a:p>
          <a:p>
            <a:endParaRPr lang="en-US" dirty="0" smtClean="0"/>
          </a:p>
          <a:p>
            <a:pPr marL="228600" indent="-228600">
              <a:buAutoNum type="arabicParenR"/>
            </a:pPr>
            <a:r>
              <a:rPr lang="en-US" baseline="0" dirty="0" smtClean="0"/>
              <a:t>Create Model in MDS</a:t>
            </a:r>
          </a:p>
          <a:p>
            <a:pPr marL="228600" indent="-228600">
              <a:buAutoNum type="arabicParenR"/>
            </a:pPr>
            <a:r>
              <a:rPr lang="en-US" baseline="0" dirty="0" smtClean="0"/>
              <a:t>Load Data into MDS sheet from dimension (Product)</a:t>
            </a:r>
          </a:p>
          <a:p>
            <a:pPr marL="228600" indent="-228600">
              <a:buAutoNum type="arabicParenR"/>
            </a:pPr>
            <a:r>
              <a:rPr lang="en-US" baseline="0" dirty="0" smtClean="0"/>
              <a:t>Connect to MDS with XL Add-In</a:t>
            </a:r>
          </a:p>
          <a:p>
            <a:pPr marL="228600" indent="-228600">
              <a:buAutoNum type="arabicParenR"/>
            </a:pPr>
            <a:r>
              <a:rPr lang="en-US" baseline="0" dirty="0" smtClean="0"/>
              <a:t>Create Entity in MDS (Product)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Load Data into MDS sheet from dimension (</a:t>
            </a:r>
            <a:r>
              <a:rPr lang="en-US" baseline="0" dirty="0" err="1" smtClean="0"/>
              <a:t>SubCategory</a:t>
            </a:r>
            <a:r>
              <a:rPr lang="en-US" baseline="0" dirty="0" smtClean="0"/>
              <a: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Entity in MDS (</a:t>
            </a:r>
            <a:r>
              <a:rPr lang="en-US" baseline="0" dirty="0" err="1" smtClean="0"/>
              <a:t>SubCategory</a:t>
            </a:r>
            <a:r>
              <a:rPr lang="en-US" baseline="0" dirty="0" smtClean="0"/>
              <a: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Load Data into MDS sheet from dimension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Entity in MDS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Link </a:t>
            </a:r>
            <a:r>
              <a:rPr lang="en-US" baseline="0" dirty="0" err="1" smtClean="0"/>
              <a:t>SubCategory</a:t>
            </a:r>
            <a:r>
              <a:rPr lang="en-US" baseline="0" dirty="0" smtClean="0"/>
              <a:t> attribute to </a:t>
            </a:r>
            <a:r>
              <a:rPr lang="en-US" baseline="0" dirty="0" err="1" smtClean="0"/>
              <a:t>SubCategory</a:t>
            </a:r>
            <a:r>
              <a:rPr lang="en-US" baseline="0" dirty="0" smtClean="0"/>
              <a:t> Entity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Link Category attribute to Category Entity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Open Web UI</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Derived Hierarchy Product -&gt; </a:t>
            </a:r>
            <a:r>
              <a:rPr lang="en-US" baseline="0" dirty="0" err="1" smtClean="0"/>
              <a:t>SubCategory</a:t>
            </a:r>
            <a:r>
              <a:rPr lang="en-US" baseline="0" dirty="0" smtClean="0"/>
              <a:t> -&gt;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Hierarchy in UI</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same Hierarchy in </a:t>
            </a:r>
            <a:r>
              <a:rPr lang="en-US" baseline="0" dirty="0" err="1" smtClean="0"/>
              <a:t>PowerPivot</a:t>
            </a:r>
            <a:r>
              <a:rPr lang="en-US" baseline="0" dirty="0" smtClean="0"/>
              <a:t> Table</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Subscription view</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Update DW with SQL statement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change in </a:t>
            </a:r>
            <a:r>
              <a:rPr lang="en-US" baseline="0" dirty="0" err="1" smtClean="0"/>
              <a:t>Powerpivot</a:t>
            </a:r>
            <a:r>
              <a:rPr lang="en-US" baseline="0" dirty="0" smtClean="0"/>
              <a:t> with refresh</a:t>
            </a:r>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1/19/2012 11:53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1/19/2012 11:53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7211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96014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 id="2147483722" r:id="rId9"/>
    <p:sldLayoutId id="2147483703" r:id="rId10"/>
    <p:sldLayoutId id="2147483704" r:id="rId11"/>
    <p:sldLayoutId id="214748372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MDS / DQS Integration</a:t>
            </a:r>
            <a:endParaRPr lang="en-US" b="1" dirty="0"/>
          </a:p>
        </p:txBody>
      </p:sp>
      <p:sp>
        <p:nvSpPr>
          <p:cNvPr id="3" name="Subtitle 2"/>
          <p:cNvSpPr>
            <a:spLocks noGrp="1"/>
          </p:cNvSpPr>
          <p:nvPr>
            <p:ph type="subTitle" idx="1"/>
          </p:nvPr>
        </p:nvSpPr>
        <p:spPr>
          <a:xfrm>
            <a:off x="387056" y="3880145"/>
            <a:ext cx="6128044" cy="463255"/>
          </a:xfrm>
        </p:spPr>
        <p:txBody>
          <a:bodyPr/>
          <a:lstStyle/>
          <a:p>
            <a:r>
              <a:rPr lang="en-US" dirty="0" smtClean="0"/>
              <a:t>Andi Comisioneru</a:t>
            </a:r>
          </a:p>
          <a:p>
            <a:r>
              <a:rPr lang="en-US" dirty="0" smtClean="0"/>
              <a:t>Principal Group Program Manager</a:t>
            </a:r>
          </a:p>
          <a:p>
            <a:r>
              <a:rPr lang="en-US" dirty="0" smtClean="0"/>
              <a:t>Microsoft Corporation</a:t>
            </a:r>
            <a:endParaRPr lang="en-US" dirty="0"/>
          </a:p>
        </p:txBody>
      </p:sp>
      <p:grpSp>
        <p:nvGrpSpPr>
          <p:cNvPr id="8" name="Group 7"/>
          <p:cNvGrpSpPr/>
          <p:nvPr/>
        </p:nvGrpSpPr>
        <p:grpSpPr>
          <a:xfrm>
            <a:off x="4968240" y="5509419"/>
            <a:ext cx="4076731" cy="954107"/>
            <a:chOff x="4968240" y="5509419"/>
            <a:chExt cx="4076731" cy="954107"/>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79895" b="20535"/>
            <a:stretch/>
          </p:blipFill>
          <p:spPr>
            <a:xfrm>
              <a:off x="4968240" y="5586123"/>
              <a:ext cx="731520" cy="822960"/>
            </a:xfrm>
            <a:prstGeom prst="rect">
              <a:avLst/>
            </a:prstGeom>
            <a:noFill/>
          </p:spPr>
        </p:pic>
        <p:sp>
          <p:nvSpPr>
            <p:cNvPr id="7" name="TextBox 6"/>
            <p:cNvSpPr txBox="1"/>
            <p:nvPr/>
          </p:nvSpPr>
          <p:spPr>
            <a:xfrm>
              <a:off x="5699760" y="5509419"/>
              <a:ext cx="3345211" cy="95410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Microsoft </a:t>
              </a:r>
            </a:p>
            <a:p>
              <a:r>
                <a:rPr lang="en-US" sz="3600" dirty="0" smtClean="0">
                  <a:gradFill>
                    <a:gsLst>
                      <a:gs pos="0">
                        <a:schemeClr val="tx1"/>
                      </a:gs>
                      <a:gs pos="86000">
                        <a:schemeClr val="tx1"/>
                      </a:gs>
                    </a:gsLst>
                    <a:lin ang="5400000" scaled="0"/>
                  </a:gradFill>
                </a:rPr>
                <a:t>SQL Server 2012</a:t>
              </a:r>
            </a:p>
            <a:p>
              <a:endParaRPr lang="en-US" sz="1200" dirty="0"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5346408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US" dirty="0"/>
              <a:t>Integration with Data Quality Services</a:t>
            </a:r>
          </a:p>
        </p:txBody>
      </p:sp>
      <p:sp>
        <p:nvSpPr>
          <p:cNvPr id="3" name="Text Placeholder 2"/>
          <p:cNvSpPr>
            <a:spLocks noGrp="1"/>
          </p:cNvSpPr>
          <p:nvPr>
            <p:ph type="body" sz="quarter" idx="10"/>
          </p:nvPr>
        </p:nvSpPr>
        <p:spPr>
          <a:xfrm>
            <a:off x="389436" y="1447799"/>
            <a:ext cx="8363938" cy="4413516"/>
          </a:xfrm>
        </p:spPr>
        <p:txBody>
          <a:bodyPr/>
          <a:lstStyle/>
          <a:p>
            <a:pPr marL="342900" lvl="1" indent="-342900"/>
            <a:r>
              <a:rPr lang="en-US" dirty="0"/>
              <a:t>Performs data matching </a:t>
            </a:r>
          </a:p>
          <a:p>
            <a:pPr marL="342900" lvl="1" indent="-342900"/>
            <a:r>
              <a:rPr lang="en-US" dirty="0"/>
              <a:t>Integrated within the MDS Excel Add-In</a:t>
            </a:r>
          </a:p>
          <a:p>
            <a:pPr marL="342900" lvl="1" indent="-342900"/>
            <a:r>
              <a:rPr lang="en-US" dirty="0"/>
              <a:t>Powerful in scenarios of:</a:t>
            </a:r>
          </a:p>
          <a:p>
            <a:pPr marL="1242900" lvl="2" indent="-342900"/>
            <a:r>
              <a:rPr lang="en-US" dirty="0"/>
              <a:t>Prevent duplicates of data (</a:t>
            </a:r>
            <a:r>
              <a:rPr lang="en-US" dirty="0" err="1"/>
              <a:t>dedupe</a:t>
            </a:r>
            <a:r>
              <a:rPr lang="en-US" dirty="0"/>
              <a:t>)</a:t>
            </a:r>
          </a:p>
          <a:p>
            <a:pPr marL="1242900" lvl="2" indent="-342900"/>
            <a:r>
              <a:rPr lang="en-US" dirty="0"/>
              <a:t>Clustering of info is requested for optimizations</a:t>
            </a:r>
          </a:p>
          <a:p>
            <a:pPr marL="342900" lvl="1" indent="-342900"/>
            <a:r>
              <a:rPr lang="en-US" dirty="0"/>
              <a:t>Uses existing knowledge created by data quality experts in DQS</a:t>
            </a:r>
          </a:p>
          <a:p>
            <a:pPr marL="342900" lvl="1" indent="-342900"/>
            <a:r>
              <a:rPr lang="en-US" dirty="0"/>
              <a:t>Allows new knowledge / adaptation of existing knowledge in the MDS Excel Add-In</a:t>
            </a:r>
          </a:p>
          <a:p>
            <a:pPr marL="0" indent="0">
              <a:buNone/>
            </a:pPr>
            <a:endParaRPr lang="en-US" dirty="0"/>
          </a:p>
        </p:txBody>
      </p:sp>
    </p:spTree>
    <p:extLst>
      <p:ext uri="{BB962C8B-B14F-4D97-AF65-F5344CB8AC3E}">
        <p14:creationId xmlns:p14="http://schemas.microsoft.com/office/powerpoint/2010/main" val="20843544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69" y="145051"/>
            <a:ext cx="7570943" cy="609398"/>
          </a:xfrm>
        </p:spPr>
        <p:txBody>
          <a:bodyPr/>
          <a:lstStyle/>
          <a:p>
            <a:r>
              <a:rPr lang="en-US" sz="4400" dirty="0" smtClean="0"/>
              <a:t>Adding New Locations to MDS</a:t>
            </a:r>
            <a:endParaRPr lang="en-US" sz="4400" dirty="0"/>
          </a:p>
        </p:txBody>
      </p:sp>
      <p:sp>
        <p:nvSpPr>
          <p:cNvPr id="4" name="Text Placeholder 3"/>
          <p:cNvSpPr>
            <a:spLocks noGrp="1"/>
          </p:cNvSpPr>
          <p:nvPr>
            <p:ph type="body" sz="quarter" idx="10"/>
          </p:nvPr>
        </p:nvSpPr>
        <p:spPr>
          <a:xfrm>
            <a:off x="1655404" y="1585664"/>
            <a:ext cx="7337839" cy="1378644"/>
          </a:xfrm>
        </p:spPr>
        <p:txBody>
          <a:bodyPr/>
          <a:lstStyle/>
          <a:p>
            <a:r>
              <a:rPr lang="en-US" sz="8000" dirty="0" smtClean="0"/>
              <a:t>demo</a:t>
            </a:r>
            <a:endParaRPr lang="en-US" sz="8000" dirty="0"/>
          </a:p>
        </p:txBody>
      </p:sp>
      <p:cxnSp>
        <p:nvCxnSpPr>
          <p:cNvPr id="9" name="Straight Connector 8"/>
          <p:cNvCxnSpPr/>
          <p:nvPr/>
        </p:nvCxnSpPr>
        <p:spPr>
          <a:xfrm>
            <a:off x="-4255" y="2626403"/>
            <a:ext cx="9144000" cy="0"/>
          </a:xfrm>
          <a:prstGeom prst="line">
            <a:avLst/>
          </a:prstGeom>
          <a:ln w="0">
            <a:gradFill flip="none" rotWithShape="1">
              <a:gsLst>
                <a:gs pos="47000">
                  <a:srgbClr val="FFFFFF"/>
                </a:gs>
                <a:gs pos="24000">
                  <a:srgbClr val="FFFFFF">
                    <a:alpha val="20000"/>
                  </a:srgbClr>
                </a:gs>
                <a:gs pos="0">
                  <a:schemeClr val="tx1">
                    <a:alpha val="0"/>
                  </a:schemeClr>
                </a:gs>
                <a:gs pos="99167">
                  <a:schemeClr val="tx1">
                    <a:alpha val="0"/>
                  </a:schemeClr>
                </a:gs>
                <a:gs pos="76000">
                  <a:schemeClr val="tx1">
                    <a:alpha val="50000"/>
                  </a:schemeClr>
                </a:gs>
              </a:gsLst>
              <a:lin ang="0" scaled="1"/>
              <a:tileRect/>
            </a:gradFill>
            <a:prstDash val="sysDash"/>
            <a:tailEnd type="none"/>
          </a:ln>
        </p:spPr>
        <p:style>
          <a:lnRef idx="1">
            <a:schemeClr val="accent1"/>
          </a:lnRef>
          <a:fillRef idx="0">
            <a:schemeClr val="accent1"/>
          </a:fillRef>
          <a:effectRef idx="0">
            <a:schemeClr val="accent1"/>
          </a:effectRef>
          <a:fontRef idx="minor">
            <a:schemeClr val="tx1"/>
          </a:fontRef>
        </p:style>
      </p:cxnSp>
      <p:graphicFrame>
        <p:nvGraphicFramePr>
          <p:cNvPr id="42" name="Diagram 41"/>
          <p:cNvGraphicFramePr/>
          <p:nvPr>
            <p:extLst>
              <p:ext uri="{D42A27DB-BD31-4B8C-83A1-F6EECF244321}">
                <p14:modId xmlns:p14="http://schemas.microsoft.com/office/powerpoint/2010/main" val="1057904125"/>
              </p:ext>
            </p:extLst>
          </p:nvPr>
        </p:nvGraphicFramePr>
        <p:xfrm>
          <a:off x="130337" y="3317132"/>
          <a:ext cx="8673194" cy="1789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84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622136" y="3331229"/>
            <a:ext cx="3978689" cy="663197"/>
          </a:xfrm>
          <a:prstGeom prst="rect">
            <a:avLst/>
          </a:prstGeom>
          <a:noFill/>
          <a:ln>
            <a:noFill/>
          </a:ln>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cs typeface="Arial" charset="0"/>
              </a:rPr>
              <a:t>© </a:t>
            </a:r>
            <a:r>
              <a:rPr lang="en-US" sz="700" dirty="0" smtClean="0">
                <a:gradFill>
                  <a:gsLst>
                    <a:gs pos="0">
                      <a:schemeClr val="tx1"/>
                    </a:gs>
                    <a:gs pos="100000">
                      <a:schemeClr val="tx1"/>
                    </a:gs>
                  </a:gsLst>
                  <a:lin ang="5400000" scaled="0"/>
                </a:gradFill>
                <a:cs typeface="Arial" charset="0"/>
              </a:rPr>
              <a:t>2011 Microsoft </a:t>
            </a:r>
            <a:r>
              <a:rPr lang="en-US" sz="700" dirty="0">
                <a:gradFill>
                  <a:gsLst>
                    <a:gs pos="0">
                      <a:schemeClr val="tx1"/>
                    </a:gs>
                    <a:gs pos="100000">
                      <a:schemeClr val="tx1"/>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cs typeface="Arial" charset="0"/>
              </a:rPr>
              <a:t/>
            </a:r>
            <a:br>
              <a:rPr lang="en-US" sz="700" dirty="0" smtClean="0">
                <a:gradFill>
                  <a:gsLst>
                    <a:gs pos="0">
                      <a:schemeClr val="tx1"/>
                    </a:gs>
                    <a:gs pos="100000">
                      <a:schemeClr val="tx1"/>
                    </a:gs>
                  </a:gsLst>
                  <a:lin ang="5400000" scaled="0"/>
                </a:gradFill>
                <a:cs typeface="Arial" charset="0"/>
              </a:rPr>
            </a:br>
            <a:r>
              <a:rPr lang="en-US" sz="700" dirty="0" smtClean="0">
                <a:gradFill>
                  <a:gsLst>
                    <a:gs pos="0">
                      <a:schemeClr val="tx1"/>
                    </a:gs>
                    <a:gs pos="100000">
                      <a:schemeClr val="tx1"/>
                    </a:gs>
                  </a:gsLst>
                  <a:lin ang="5400000" scaled="0"/>
                </a:gradFill>
                <a:cs typeface="Arial" charset="0"/>
              </a:rPr>
              <a:t>MICROSOFT </a:t>
            </a:r>
            <a:r>
              <a:rPr lang="en-US" sz="700" dirty="0">
                <a:gradFill>
                  <a:gsLst>
                    <a:gs pos="0">
                      <a:schemeClr val="tx1"/>
                    </a:gs>
                    <a:gs pos="100000">
                      <a:schemeClr val="tx1"/>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56641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ssion Critical Template 4x3_v10">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EC953D9766264AAA954FEAEFF42418" ma:contentTypeVersion="0" ma:contentTypeDescription="Create a new document." ma:contentTypeScope="" ma:versionID="f986e6b0b3785acd8afa52502b04898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EA4C6E-EE09-4B98-B2E1-EBB22EC34A73}">
  <ds:schemaRefs>
    <ds:schemaRef ds:uri="http://schemas.microsoft.com/sharepoint/v3/contenttype/forms"/>
  </ds:schemaRefs>
</ds:datastoreItem>
</file>

<file path=customXml/itemProps2.xml><?xml version="1.0" encoding="utf-8"?>
<ds:datastoreItem xmlns:ds="http://schemas.openxmlformats.org/officeDocument/2006/customXml" ds:itemID="{C9CEC2DB-1837-49D6-8286-17B309AF6A34}">
  <ds:schemaRef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7CCE961-590B-4354-BFDE-D740DD01C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Mission Critical Template 4x3_v10</Template>
  <TotalTime>5780</TotalTime>
  <Words>511</Words>
  <Application>Microsoft Office PowerPoint</Application>
  <PresentationFormat>On-screen Show (4:3)</PresentationFormat>
  <Paragraphs>52</Paragraphs>
  <Slides>4</Slides>
  <Notes>2</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Mission Critical Template 4x3_v10</vt:lpstr>
      <vt:lpstr>White with Consolas font for code slides</vt:lpstr>
      <vt:lpstr>MDS / DQS Integration</vt:lpstr>
      <vt:lpstr>Integration with Data Quality Services</vt:lpstr>
      <vt:lpstr>Adding New Locations to MDS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Kuleen Bharadwaj</dc:creator>
  <dc:description>Template: Sylvia Tedjo, Silver Fox Productions
Formatting:
Event Date:
Event Location:
Audience Type:</dc:description>
  <cp:lastModifiedBy>Anand Subbaraj</cp:lastModifiedBy>
  <cp:revision>252</cp:revision>
  <cp:lastPrinted>2010-05-11T05:02:34Z</cp:lastPrinted>
  <dcterms:created xsi:type="dcterms:W3CDTF">2011-04-27T16:19:04Z</dcterms:created>
  <dcterms:modified xsi:type="dcterms:W3CDTF">2012-01-20T07:56:30Z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0x010100D5EC953D9766264AAA954FEAEFF42418</vt:lpwstr>
  </property>
</Properties>
</file>