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7"/>
    <p:sldMasterId id="2147483718" r:id="rId8"/>
  </p:sldMasterIdLst>
  <p:notesMasterIdLst>
    <p:notesMasterId r:id="rId17"/>
  </p:notesMasterIdLst>
  <p:handoutMasterIdLst>
    <p:handoutMasterId r:id="rId18"/>
  </p:handoutMasterIdLst>
  <p:sldIdLst>
    <p:sldId id="256" r:id="rId9"/>
    <p:sldId id="359" r:id="rId10"/>
    <p:sldId id="279" r:id="rId11"/>
    <p:sldId id="361" r:id="rId12"/>
    <p:sldId id="362" r:id="rId13"/>
    <p:sldId id="364" r:id="rId14"/>
    <p:sldId id="365" r:id="rId15"/>
    <p:sldId id="268" r:id="rId1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D25"/>
    <a:srgbClr val="CACF03"/>
    <a:srgbClr val="068A25"/>
    <a:srgbClr val="DA5800"/>
    <a:srgbClr val="963D00"/>
    <a:srgbClr val="000000"/>
    <a:srgbClr val="3B3A00"/>
    <a:srgbClr val="045417"/>
    <a:srgbClr val="5E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5821" autoAdjust="0"/>
  </p:normalViewPr>
  <p:slideViewPr>
    <p:cSldViewPr snapToGrid="0">
      <p:cViewPr>
        <p:scale>
          <a:sx n="95" d="100"/>
          <a:sy n="95" d="100"/>
        </p:scale>
        <p:origin x="-966" y="174"/>
      </p:cViewPr>
      <p:guideLst>
        <p:guide orient="horz" pos="144"/>
        <p:guide orient="horz" pos="1200"/>
        <p:guide orient="horz" pos="2736"/>
        <p:guide orient="horz" pos="4176"/>
        <p:guide orient="horz" pos="1488"/>
        <p:guide orient="horz" pos="912"/>
        <p:guide pos="2880"/>
        <p:guide pos="240"/>
        <p:guide pos="865"/>
        <p:guide pos="5518"/>
        <p:guide pos="5299"/>
        <p:guide pos="458"/>
        <p:guide pos="48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&lt;Conference/Group Name&gt;</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1/19/2012</a:t>
            </a:fld>
            <a:endParaRPr lang="en-US" dirty="0">
              <a:latin typeface="Segoe UI"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&lt;Conference/Group Name&gt;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1/19/2012 11:29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5" name="Footer Placeholder 4"/>
          <p:cNvSpPr>
            <a:spLocks noGrp="1"/>
          </p:cNvSpPr>
          <p:nvPr>
            <p:ph type="ftr" sz="quarter" idx="11"/>
          </p:nvPr>
        </p:nvSpPr>
        <p:spPr>
          <a:xfrm>
            <a:off x="3124200" y="6404947"/>
            <a:ext cx="2895600" cy="365125"/>
          </a:xfrm>
          <a:prstGeom prst="rect">
            <a:avLst/>
          </a:prstGeom>
        </p:spPr>
        <p:txBody>
          <a:bodyPr/>
          <a:lstStyle>
            <a:lvl1pPr algn="ctr">
              <a:defRPr sz="1200">
                <a:solidFill>
                  <a:srgbClr val="525353"/>
                </a:solidFill>
              </a:defRPr>
            </a:lvl1pPr>
          </a:lstStyle>
          <a:p>
            <a:endParaRPr lang="en-US" dirty="0"/>
          </a:p>
        </p:txBody>
      </p:sp>
      <p:sp>
        <p:nvSpPr>
          <p:cNvPr id="6" name="Slide Number Placeholder 5"/>
          <p:cNvSpPr>
            <a:spLocks noGrp="1"/>
          </p:cNvSpPr>
          <p:nvPr>
            <p:ph type="sldNum" sz="quarter" idx="12"/>
          </p:nvPr>
        </p:nvSpPr>
        <p:spPr>
          <a:xfrm>
            <a:off x="6553200" y="6404947"/>
            <a:ext cx="2133600" cy="365125"/>
          </a:xfrm>
          <a:prstGeom prst="rect">
            <a:avLst/>
          </a:prstGeom>
        </p:spPr>
        <p:txBody>
          <a:bodyPr/>
          <a:lstStyle>
            <a:lvl1pPr algn="r">
              <a:defRPr sz="1200">
                <a:solidFill>
                  <a:srgbClr val="525353"/>
                </a:solidFill>
              </a:defRPr>
            </a:lvl1pPr>
          </a:lstStyle>
          <a:p>
            <a:fld id="{64E1046F-EA70-4B42-8C4B-0948B0F9237A}" type="slidenum">
              <a:rPr lang="en-US" smtClean="0"/>
              <a:pPr/>
              <a:t>‹#›</a:t>
            </a:fld>
            <a:endParaRPr lang="en-US"/>
          </a:p>
        </p:txBody>
      </p:sp>
      <p:sp>
        <p:nvSpPr>
          <p:cNvPr id="8" name="Text Placeholder 7"/>
          <p:cNvSpPr>
            <a:spLocks noGrp="1"/>
          </p:cNvSpPr>
          <p:nvPr>
            <p:ph type="body" sz="quarter" idx="13"/>
          </p:nvPr>
        </p:nvSpPr>
        <p:spPr>
          <a:xfrm>
            <a:off x="981960" y="1641840"/>
            <a:ext cx="7781040" cy="4530360"/>
          </a:xfrm>
        </p:spPr>
        <p:txBody>
          <a:bodyPr/>
          <a:lstStyle>
            <a:lvl1pPr marL="285750" indent="-285750">
              <a:spcAft>
                <a:spcPts val="0"/>
              </a:spcAft>
              <a:buSzPct val="100000"/>
              <a:buFontTx/>
              <a:buBlip>
                <a:blip r:embed="rId2"/>
              </a:buBlip>
              <a:defRPr sz="1800">
                <a:solidFill>
                  <a:srgbClr val="525353"/>
                </a:solidFill>
                <a:effectLst/>
              </a:defRPr>
            </a:lvl1pPr>
            <a:lvl2pPr marL="569913" indent="-284163">
              <a:buFont typeface="Lucida Grande"/>
              <a:buChar char="-"/>
              <a:defRPr sz="1600">
                <a:solidFill>
                  <a:srgbClr val="525353"/>
                </a:solidFill>
              </a:defRPr>
            </a:lvl2pPr>
            <a:lvl3pPr marL="855663" indent="-285750">
              <a:defRPr sz="1600">
                <a:solidFill>
                  <a:srgbClr val="525353"/>
                </a:solidFill>
              </a:defRPr>
            </a:lvl3pPr>
            <a:lvl4pPr marL="1139825" indent="-284163">
              <a:defRPr sz="1600">
                <a:solidFill>
                  <a:srgbClr val="525353"/>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sz="1600" dirty="0" smtClean="0">
                <a:solidFill>
                  <a:srgbClr val="525353"/>
                </a:solidFill>
              </a:rPr>
              <a:t>Fourth level</a:t>
            </a:r>
            <a:endParaRPr lang="en-US" dirty="0" smtClean="0"/>
          </a:p>
        </p:txBody>
      </p:sp>
    </p:spTree>
    <p:extLst>
      <p:ext uri="{BB962C8B-B14F-4D97-AF65-F5344CB8AC3E}">
        <p14:creationId xmlns:p14="http://schemas.microsoft.com/office/powerpoint/2010/main" val="313069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3" name="Picture 2"/>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p:spPr>
      </p:pic>
      <p:pic>
        <p:nvPicPr>
          <p:cNvPr id="4" name="Picture 2" descr="Microsoft logo and tagline"/>
          <p:cNvPicPr>
            <a:picLocks noChangeArrowheads="1"/>
          </p:cNvPicPr>
          <p:nvPr userDrawn="1"/>
        </p:nvPicPr>
        <p:blipFill rotWithShape="1">
          <a:blip r:embed="rId5"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96014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 id="2147483702" r:id="rId8"/>
    <p:sldLayoutId id="2147483722" r:id="rId9"/>
    <p:sldLayoutId id="2147483703" r:id="rId10"/>
    <p:sldLayoutId id="2147483704" r:id="rId11"/>
    <p:sldLayoutId id="2147483723"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6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12701"/>
            <a:ext cx="8591550" cy="1184600"/>
          </a:xfrm>
        </p:spPr>
        <p:txBody>
          <a:bodyPr/>
          <a:lstStyle/>
          <a:p>
            <a:r>
              <a:rPr lang="en-US" sz="6600" dirty="0" smtClean="0"/>
              <a:t>Hierarchies</a:t>
            </a:r>
            <a:endParaRPr lang="en-US" sz="6600" dirty="0"/>
          </a:p>
        </p:txBody>
      </p:sp>
      <p:sp>
        <p:nvSpPr>
          <p:cNvPr id="3" name="Subtitle 2"/>
          <p:cNvSpPr>
            <a:spLocks noGrp="1"/>
          </p:cNvSpPr>
          <p:nvPr>
            <p:ph type="subTitle" idx="1"/>
          </p:nvPr>
        </p:nvSpPr>
        <p:spPr>
          <a:xfrm>
            <a:off x="234656" y="4645343"/>
            <a:ext cx="4184944" cy="463255"/>
          </a:xfrm>
        </p:spPr>
        <p:txBody>
          <a:bodyPr/>
          <a:lstStyle/>
          <a:p>
            <a:r>
              <a:rPr lang="en-US" sz="2400" dirty="0" smtClean="0"/>
              <a:t>Tyler Graham</a:t>
            </a:r>
          </a:p>
          <a:p>
            <a:r>
              <a:rPr lang="en-US" sz="2400" dirty="0" smtClean="0"/>
              <a:t>Senior Program Manager</a:t>
            </a:r>
          </a:p>
          <a:p>
            <a:r>
              <a:rPr lang="en-US" sz="2400" dirty="0" smtClean="0"/>
              <a:t>Master Data Services</a:t>
            </a:r>
          </a:p>
          <a:p>
            <a:r>
              <a:rPr lang="en-US" sz="2400" dirty="0" smtClean="0"/>
              <a:t>Microsoft Corporation</a:t>
            </a:r>
            <a:endParaRPr lang="en-US" sz="2400" dirty="0"/>
          </a:p>
        </p:txBody>
      </p:sp>
      <p:grpSp>
        <p:nvGrpSpPr>
          <p:cNvPr id="12" name="Group 11"/>
          <p:cNvGrpSpPr/>
          <p:nvPr/>
        </p:nvGrpSpPr>
        <p:grpSpPr>
          <a:xfrm>
            <a:off x="4968240" y="5662323"/>
            <a:ext cx="4076731" cy="1067903"/>
            <a:chOff x="4088130" y="2732661"/>
            <a:chExt cx="4076731" cy="1067903"/>
          </a:xfrm>
        </p:grpSpPr>
        <p:grpSp>
          <p:nvGrpSpPr>
            <p:cNvPr id="10" name="Group 9"/>
            <p:cNvGrpSpPr/>
            <p:nvPr/>
          </p:nvGrpSpPr>
          <p:grpSpPr>
            <a:xfrm>
              <a:off x="4819650" y="2846457"/>
              <a:ext cx="3345211" cy="954107"/>
              <a:chOff x="5114925" y="4267200"/>
              <a:chExt cx="3345211" cy="954107"/>
            </a:xfrm>
          </p:grpSpPr>
          <p:sp>
            <p:nvSpPr>
              <p:cNvPr id="6" name="TextBox 5"/>
              <p:cNvSpPr txBox="1"/>
              <p:nvPr/>
            </p:nvSpPr>
            <p:spPr>
              <a:xfrm>
                <a:off x="5114925" y="4267200"/>
                <a:ext cx="3345211" cy="954107"/>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Microsoft </a:t>
                </a:r>
              </a:p>
              <a:p>
                <a:r>
                  <a:rPr lang="en-US" sz="3600" dirty="0" smtClean="0">
                    <a:gradFill>
                      <a:gsLst>
                        <a:gs pos="0">
                          <a:schemeClr val="tx1"/>
                        </a:gs>
                        <a:gs pos="86000">
                          <a:schemeClr val="tx1"/>
                        </a:gs>
                      </a:gsLst>
                      <a:lin ang="5400000" scaled="0"/>
                    </a:gradFill>
                  </a:rPr>
                  <a:t>SQL Server 2012</a:t>
                </a:r>
              </a:p>
              <a:p>
                <a:endParaRPr lang="en-US" sz="1200" dirty="0" smtClean="0">
                  <a:gradFill>
                    <a:gsLst>
                      <a:gs pos="0">
                        <a:schemeClr val="tx1"/>
                      </a:gs>
                      <a:gs pos="86000">
                        <a:schemeClr val="tx1"/>
                      </a:gs>
                    </a:gsLst>
                    <a:lin ang="5400000" scaled="0"/>
                  </a:gradFill>
                </a:endParaRPr>
              </a:p>
            </p:txBody>
          </p:sp>
          <p:sp>
            <p:nvSpPr>
              <p:cNvPr id="8" name="TextBox 7"/>
              <p:cNvSpPr txBox="1"/>
              <p:nvPr/>
            </p:nvSpPr>
            <p:spPr>
              <a:xfrm>
                <a:off x="5895975" y="4305300"/>
                <a:ext cx="314325" cy="123111"/>
              </a:xfrm>
              <a:prstGeom prst="rect">
                <a:avLst/>
              </a:prstGeom>
              <a:noFill/>
            </p:spPr>
            <p:txBody>
              <a:bodyPr wrap="square" lIns="0" tIns="0" rIns="0" bIns="0" rtlCol="0">
                <a:spAutoFit/>
              </a:bodyPr>
              <a:lstStyle/>
              <a:p>
                <a:r>
                  <a:rPr lang="en-US" sz="800" dirty="0" smtClean="0">
                    <a:gradFill>
                      <a:gsLst>
                        <a:gs pos="0">
                          <a:schemeClr val="tx1"/>
                        </a:gs>
                        <a:gs pos="86000">
                          <a:schemeClr val="tx1"/>
                        </a:gs>
                      </a:gsLst>
                      <a:lin ang="5400000" scaled="0"/>
                    </a:gradFill>
                  </a:rPr>
                  <a:t>®</a:t>
                </a:r>
              </a:p>
            </p:txBody>
          </p:sp>
          <p:sp>
            <p:nvSpPr>
              <p:cNvPr id="9" name="TextBox 8"/>
              <p:cNvSpPr txBox="1"/>
              <p:nvPr/>
            </p:nvSpPr>
            <p:spPr>
              <a:xfrm>
                <a:off x="7324725" y="4663647"/>
                <a:ext cx="314325" cy="123111"/>
              </a:xfrm>
              <a:prstGeom prst="rect">
                <a:avLst/>
              </a:prstGeom>
              <a:noFill/>
            </p:spPr>
            <p:txBody>
              <a:bodyPr wrap="square" lIns="0" tIns="0" rIns="0" bIns="0" rtlCol="0">
                <a:spAutoFit/>
              </a:bodyPr>
              <a:lstStyle/>
              <a:p>
                <a:r>
                  <a:rPr lang="en-US" sz="800" dirty="0" smtClean="0">
                    <a:gradFill>
                      <a:gsLst>
                        <a:gs pos="0">
                          <a:schemeClr val="tx1"/>
                        </a:gs>
                        <a:gs pos="86000">
                          <a:schemeClr val="tx1"/>
                        </a:gs>
                      </a:gsLst>
                      <a:lin ang="5400000" scaled="0"/>
                    </a:gradFill>
                  </a:rPr>
                  <a:t>®</a:t>
                </a:r>
              </a:p>
            </p:txBody>
          </p:sp>
        </p:gr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79895" b="20535"/>
            <a:stretch/>
          </p:blipFill>
          <p:spPr>
            <a:xfrm>
              <a:off x="4088130" y="2732661"/>
              <a:ext cx="731520" cy="822960"/>
            </a:xfrm>
            <a:prstGeom prst="rect">
              <a:avLst/>
            </a:prstGeom>
            <a:noFill/>
          </p:spPr>
        </p:pic>
      </p:grpSp>
    </p:spTree>
    <p:extLst>
      <p:ext uri="{BB962C8B-B14F-4D97-AF65-F5344CB8AC3E}">
        <p14:creationId xmlns:p14="http://schemas.microsoft.com/office/powerpoint/2010/main" val="25346408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
            <a:ext cx="8382000" cy="498598"/>
          </a:xfrm>
        </p:spPr>
        <p:txBody>
          <a:bodyPr/>
          <a:lstStyle/>
          <a:p>
            <a:r>
              <a:rPr lang="en-US" sz="3600" dirty="0">
                <a:solidFill>
                  <a:schemeClr val="tx1"/>
                </a:solidFill>
              </a:rPr>
              <a:t>Agenda</a:t>
            </a:r>
          </a:p>
        </p:txBody>
      </p:sp>
      <p:sp>
        <p:nvSpPr>
          <p:cNvPr id="5" name="TextBox 4"/>
          <p:cNvSpPr txBox="1"/>
          <p:nvPr/>
        </p:nvSpPr>
        <p:spPr>
          <a:xfrm>
            <a:off x="1249816" y="1515427"/>
            <a:ext cx="6767133" cy="492443"/>
          </a:xfrm>
          <a:prstGeom prst="rect">
            <a:avLst/>
          </a:prstGeom>
          <a:noFill/>
        </p:spPr>
        <p:txBody>
          <a:bodyPr wrap="square" lIns="0" tIns="0" rIns="0" bIns="0" rtlCol="0">
            <a:spAutoFit/>
          </a:bodyPr>
          <a:lstStyle/>
          <a:p>
            <a:pPr fontAlgn="ctr"/>
            <a:r>
              <a:rPr lang="en-US" sz="3200" dirty="0" smtClean="0"/>
              <a:t>Introduction to Hierarchies</a:t>
            </a:r>
            <a:endParaRPr lang="en-US" sz="3200" dirty="0"/>
          </a:p>
        </p:txBody>
      </p:sp>
      <p:sp>
        <p:nvSpPr>
          <p:cNvPr id="6" name="Rectangle 5"/>
          <p:cNvSpPr/>
          <p:nvPr/>
        </p:nvSpPr>
        <p:spPr>
          <a:xfrm>
            <a:off x="1249816" y="2221976"/>
            <a:ext cx="6487866" cy="584775"/>
          </a:xfrm>
          <a:prstGeom prst="rect">
            <a:avLst/>
          </a:prstGeom>
        </p:spPr>
        <p:txBody>
          <a:bodyPr wrap="none">
            <a:spAutoFit/>
          </a:bodyPr>
          <a:lstStyle/>
          <a:p>
            <a:pPr fontAlgn="ctr"/>
            <a:r>
              <a:rPr lang="en-US" sz="3200" dirty="0" smtClean="0"/>
              <a:t>Level Based vs. Ragged Hierarchies</a:t>
            </a:r>
            <a:endParaRPr lang="en-US" sz="3200" dirty="0"/>
          </a:p>
        </p:txBody>
      </p:sp>
      <p:sp>
        <p:nvSpPr>
          <p:cNvPr id="7" name="Rectangle 6"/>
          <p:cNvSpPr/>
          <p:nvPr/>
        </p:nvSpPr>
        <p:spPr>
          <a:xfrm>
            <a:off x="1249816" y="3020857"/>
            <a:ext cx="3698641" cy="584775"/>
          </a:xfrm>
          <a:prstGeom prst="rect">
            <a:avLst/>
          </a:prstGeom>
        </p:spPr>
        <p:txBody>
          <a:bodyPr wrap="none">
            <a:spAutoFit/>
          </a:bodyPr>
          <a:lstStyle/>
          <a:p>
            <a:pPr fontAlgn="ctr"/>
            <a:r>
              <a:rPr lang="en-US" sz="3200" dirty="0" smtClean="0"/>
              <a:t>Derived Hierarchies</a:t>
            </a:r>
            <a:endParaRPr lang="en-US" sz="3200" dirty="0"/>
          </a:p>
        </p:txBody>
      </p:sp>
      <p:sp>
        <p:nvSpPr>
          <p:cNvPr id="8" name="Rectangle 7"/>
          <p:cNvSpPr/>
          <p:nvPr/>
        </p:nvSpPr>
        <p:spPr>
          <a:xfrm>
            <a:off x="1249816" y="3819738"/>
            <a:ext cx="3896644" cy="584775"/>
          </a:xfrm>
          <a:prstGeom prst="rect">
            <a:avLst/>
          </a:prstGeom>
        </p:spPr>
        <p:txBody>
          <a:bodyPr wrap="none">
            <a:spAutoFit/>
          </a:bodyPr>
          <a:lstStyle/>
          <a:p>
            <a:pPr fontAlgn="ctr"/>
            <a:r>
              <a:rPr lang="en-US" sz="3200" dirty="0" smtClean="0"/>
              <a:t>Complex Hierarchies</a:t>
            </a:r>
            <a:endParaRPr lang="en-US" sz="3200" dirty="0"/>
          </a:p>
        </p:txBody>
      </p:sp>
      <p:sp>
        <p:nvSpPr>
          <p:cNvPr id="9" name="Rectangle 8"/>
          <p:cNvSpPr/>
          <p:nvPr/>
        </p:nvSpPr>
        <p:spPr>
          <a:xfrm>
            <a:off x="1249816" y="4578427"/>
            <a:ext cx="3109569" cy="584775"/>
          </a:xfrm>
          <a:prstGeom prst="rect">
            <a:avLst/>
          </a:prstGeom>
        </p:spPr>
        <p:txBody>
          <a:bodyPr wrap="none">
            <a:spAutoFit/>
          </a:bodyPr>
          <a:lstStyle/>
          <a:p>
            <a:pPr fontAlgn="ctr"/>
            <a:r>
              <a:rPr lang="en-US" sz="3200" dirty="0" smtClean="0"/>
              <a:t>Hierarchy Demo</a:t>
            </a:r>
          </a:p>
        </p:txBody>
      </p:sp>
      <p:cxnSp>
        <p:nvCxnSpPr>
          <p:cNvPr id="54" name="Straight Connector 53"/>
          <p:cNvCxnSpPr/>
          <p:nvPr/>
        </p:nvCxnSpPr>
        <p:spPr bwMode="auto">
          <a:xfrm>
            <a:off x="-401563" y="838200"/>
            <a:ext cx="1117309" cy="685800"/>
          </a:xfrm>
          <a:prstGeom prst="line">
            <a:avLst/>
          </a:prstGeom>
          <a:ln w="3175">
            <a:solidFill>
              <a:srgbClr val="FFFFFF"/>
            </a:solidFill>
          </a:ln>
          <a:effectLst>
            <a:outerShdw blurRad="63500" algn="ctr" rotWithShape="0">
              <a:schemeClr val="tx1">
                <a:alpha val="64000"/>
              </a:scheme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715743" y="1521142"/>
            <a:ext cx="3" cy="5239877"/>
          </a:xfrm>
          <a:prstGeom prst="line">
            <a:avLst/>
          </a:prstGeom>
          <a:ln w="3175">
            <a:solidFill>
              <a:srgbClr val="FFFFFF"/>
            </a:solidFill>
          </a:ln>
          <a:effectLst>
            <a:outerShdw blurRad="63500" algn="ctr" rotWithShape="0">
              <a:schemeClr val="tx1">
                <a:alpha val="64000"/>
              </a:schemeClr>
            </a:outerShdw>
          </a:effectLst>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614172" y="2414090"/>
            <a:ext cx="210840" cy="194757"/>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57" name="Oval 56"/>
          <p:cNvSpPr/>
          <p:nvPr/>
        </p:nvSpPr>
        <p:spPr bwMode="auto">
          <a:xfrm>
            <a:off x="-266700" y="872044"/>
            <a:ext cx="190500" cy="194756"/>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58" name="Oval 57"/>
          <p:cNvSpPr/>
          <p:nvPr/>
        </p:nvSpPr>
        <p:spPr bwMode="auto">
          <a:xfrm>
            <a:off x="614171" y="3157073"/>
            <a:ext cx="203144" cy="195727"/>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59" name="Oval 58"/>
          <p:cNvSpPr/>
          <p:nvPr/>
        </p:nvSpPr>
        <p:spPr bwMode="auto">
          <a:xfrm>
            <a:off x="614171" y="3991106"/>
            <a:ext cx="203144" cy="194756"/>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60" name="Oval 59"/>
          <p:cNvSpPr/>
          <p:nvPr/>
        </p:nvSpPr>
        <p:spPr bwMode="auto">
          <a:xfrm>
            <a:off x="614172" y="4748938"/>
            <a:ext cx="203143" cy="194756"/>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62" name="Oval 61"/>
          <p:cNvSpPr/>
          <p:nvPr/>
        </p:nvSpPr>
        <p:spPr bwMode="auto">
          <a:xfrm>
            <a:off x="614172" y="1689640"/>
            <a:ext cx="210840" cy="215359"/>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endParaRPr lang="en-US" b="1"/>
          </a:p>
        </p:txBody>
      </p:sp>
      <p:sp>
        <p:nvSpPr>
          <p:cNvPr id="16" name="Oval 15"/>
          <p:cNvSpPr/>
          <p:nvPr/>
        </p:nvSpPr>
        <p:spPr bwMode="auto">
          <a:xfrm>
            <a:off x="614171" y="5524336"/>
            <a:ext cx="203143" cy="194756"/>
          </a:xfrm>
          <a:prstGeom prst="ellipse">
            <a:avLst/>
          </a:prstGeom>
          <a:solidFill>
            <a:schemeClr val="tx1"/>
          </a:solidFill>
          <a:ln w="12700" cap="flat" cmpd="sng" algn="ctr">
            <a:noFill/>
            <a:prstDash val="solid"/>
            <a:headEnd type="oval" w="lg" len="lg"/>
            <a:tailEnd type="oval" w="med" len="med"/>
          </a:ln>
          <a:effectLst>
            <a:outerShdw blurRad="63500" algn="ctr" rotWithShape="0">
              <a:sysClr val="window" lastClr="FFFFFF"/>
            </a:outerShdw>
          </a:effectLst>
        </p:spPr>
        <p:txBody>
          <a:bodyPr vert="horz" wrap="square" lIns="0" tIns="0" rIns="0" bIns="0" numCol="1" rtlCol="0" anchor="t" anchorCtr="0" compatLnSpc="1">
            <a:prstTxWarp prst="textNoShape">
              <a:avLst/>
            </a:prstTxWarp>
            <a:spAutoFit/>
          </a:bodyPr>
          <a:lstStyle/>
          <a:p>
            <a:pPr defTabSz="914400" fontAlgn="base">
              <a:spcBef>
                <a:spcPct val="0"/>
              </a:spcBef>
              <a:spcAft>
                <a:spcPct val="0"/>
              </a:spcAft>
            </a:pPr>
            <a:endParaRPr lang="en-US" b="1" smtClean="0">
              <a:latin typeface="Arial" charset="0"/>
            </a:endParaRPr>
          </a:p>
        </p:txBody>
      </p:sp>
      <p:sp>
        <p:nvSpPr>
          <p:cNvPr id="18" name="Rectangle 17"/>
          <p:cNvSpPr/>
          <p:nvPr/>
        </p:nvSpPr>
        <p:spPr>
          <a:xfrm>
            <a:off x="1249816" y="5329325"/>
            <a:ext cx="2169184" cy="584775"/>
          </a:xfrm>
          <a:prstGeom prst="rect">
            <a:avLst/>
          </a:prstGeom>
        </p:spPr>
        <p:txBody>
          <a:bodyPr wrap="none">
            <a:spAutoFit/>
          </a:bodyPr>
          <a:lstStyle/>
          <a:p>
            <a:pPr fontAlgn="ctr"/>
            <a:r>
              <a:rPr lang="en-US" sz="3200" dirty="0" smtClean="0"/>
              <a:t>Collections</a:t>
            </a:r>
          </a:p>
        </p:txBody>
      </p:sp>
    </p:spTree>
    <p:extLst>
      <p:ext uri="{BB962C8B-B14F-4D97-AF65-F5344CB8AC3E}">
        <p14:creationId xmlns:p14="http://schemas.microsoft.com/office/powerpoint/2010/main" val="3393848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469 0.00439 L 0.09739 0.08541 " pathEditMode="relative" rAng="0" ptsTypes="AA">
                                      <p:cBhvr>
                                        <p:cTn id="6" dur="1500" fill="hold"/>
                                        <p:tgtEl>
                                          <p:spTgt spid="57"/>
                                        </p:tgtEl>
                                        <p:attrNameLst>
                                          <p:attrName>ppt_x</p:attrName>
                                          <p:attrName>ppt_y</p:attrName>
                                        </p:attrNameLst>
                                      </p:cBhvr>
                                      <p:rCtr x="5104" y="4051"/>
                                    </p:animMotion>
                                  </p:childTnLst>
                                </p:cTn>
                              </p:par>
                            </p:childTnLst>
                          </p:cTn>
                        </p:par>
                        <p:par>
                          <p:cTn id="7" fill="hold">
                            <p:stCondLst>
                              <p:cond delay="1500"/>
                            </p:stCondLst>
                            <p:childTnLst>
                              <p:par>
                                <p:cTn id="8" presetID="42" presetClass="path" presetSubtype="0" accel="50000" decel="50000" fill="hold" grpId="1" nodeType="afterEffect">
                                  <p:stCondLst>
                                    <p:cond delay="0"/>
                                  </p:stCondLst>
                                  <p:childTnLst>
                                    <p:animMotion origin="layout" path="M 0.09739 0.08541 L 0.09739 0.12083 " pathEditMode="relative" rAng="0" ptsTypes="AA">
                                      <p:cBhvr>
                                        <p:cTn id="9" dur="1500" fill="hold"/>
                                        <p:tgtEl>
                                          <p:spTgt spid="57"/>
                                        </p:tgtEl>
                                        <p:attrNameLst>
                                          <p:attrName>ppt_x</p:attrName>
                                          <p:attrName>ppt_y</p:attrName>
                                        </p:attrNameLst>
                                      </p:cBhvr>
                                      <p:rCtr x="0" y="1759"/>
                                    </p:animMotion>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3500"/>
                            </p:stCondLst>
                            <p:childTnLst>
                              <p:par>
                                <p:cTn id="20" presetID="42" presetClass="path" presetSubtype="0" accel="50000" decel="50000" fill="hold" grpId="1" nodeType="afterEffect">
                                  <p:stCondLst>
                                    <p:cond delay="0"/>
                                  </p:stCondLst>
                                  <p:childTnLst>
                                    <p:animMotion origin="layout" path="M 5E-6 1.48148E-6 L 5E-6 0.10555 " pathEditMode="relative" rAng="0" ptsTypes="AA">
                                      <p:cBhvr>
                                        <p:cTn id="21" dur="2000" fill="hold"/>
                                        <p:tgtEl>
                                          <p:spTgt spid="62"/>
                                        </p:tgtEl>
                                        <p:attrNameLst>
                                          <p:attrName>ppt_x</p:attrName>
                                          <p:attrName>ppt_y</p:attrName>
                                        </p:attrNameLst>
                                      </p:cBhvr>
                                      <p:rCtr x="0" y="5278"/>
                                    </p:animMotion>
                                  </p:childTnLst>
                                </p:cTn>
                              </p:par>
                            </p:childTnLst>
                          </p:cTn>
                        </p:par>
                        <p:par>
                          <p:cTn id="22" fill="hold">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6000"/>
                            </p:stCondLst>
                            <p:childTnLst>
                              <p:par>
                                <p:cTn id="32" presetID="42" presetClass="path" presetSubtype="0" accel="50000" decel="50000" fill="hold" grpId="1" nodeType="afterEffect">
                                  <p:stCondLst>
                                    <p:cond delay="0"/>
                                  </p:stCondLst>
                                  <p:childTnLst>
                                    <p:animMotion origin="layout" path="M 0.00035 -0.0007 L 0.00035 0.10671 " pathEditMode="relative" rAng="0" ptsTypes="AA">
                                      <p:cBhvr>
                                        <p:cTn id="33" dur="1500" fill="hold"/>
                                        <p:tgtEl>
                                          <p:spTgt spid="56"/>
                                        </p:tgtEl>
                                        <p:attrNameLst>
                                          <p:attrName>ppt_x</p:attrName>
                                          <p:attrName>ppt_y</p:attrName>
                                        </p:attrNameLst>
                                      </p:cBhvr>
                                      <p:rCtr x="0" y="5370"/>
                                    </p:animMotion>
                                  </p:childTnLst>
                                </p:cTn>
                              </p:par>
                            </p:childTnLst>
                          </p:cTn>
                        </p:par>
                        <p:par>
                          <p:cTn id="34" fill="hold">
                            <p:stCondLst>
                              <p:cond delay="7500"/>
                            </p:stCondLst>
                            <p:childTnLst>
                              <p:par>
                                <p:cTn id="35" presetID="10"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8000"/>
                            </p:stCondLst>
                            <p:childTnLst>
                              <p:par>
                                <p:cTn id="44" presetID="42" presetClass="path" presetSubtype="0" accel="50000" decel="50000" fill="hold" grpId="1" nodeType="afterEffect">
                                  <p:stCondLst>
                                    <p:cond delay="0"/>
                                  </p:stCondLst>
                                  <p:childTnLst>
                                    <p:animMotion origin="layout" path="M 0.00035 0.00162 L 0.00035 0.12014 " pathEditMode="relative" rAng="0" ptsTypes="AA">
                                      <p:cBhvr>
                                        <p:cTn id="45" dur="1500" fill="hold"/>
                                        <p:tgtEl>
                                          <p:spTgt spid="58"/>
                                        </p:tgtEl>
                                        <p:attrNameLst>
                                          <p:attrName>ppt_x</p:attrName>
                                          <p:attrName>ppt_y</p:attrName>
                                        </p:attrNameLst>
                                      </p:cBhvr>
                                      <p:rCtr x="0" y="5926"/>
                                    </p:animMotion>
                                  </p:childTnLst>
                                </p:cTn>
                              </p:par>
                            </p:childTnLst>
                          </p:cTn>
                        </p:par>
                        <p:par>
                          <p:cTn id="46" fill="hold">
                            <p:stCondLst>
                              <p:cond delay="95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10000"/>
                            </p:stCondLst>
                            <p:childTnLst>
                              <p:par>
                                <p:cTn id="56" presetID="42" presetClass="path" presetSubtype="0" accel="50000" decel="50000" fill="hold" grpId="1" nodeType="afterEffect">
                                  <p:stCondLst>
                                    <p:cond delay="0"/>
                                  </p:stCondLst>
                                  <p:childTnLst>
                                    <p:animMotion origin="layout" path="M 4.16667E-6 1.11111E-6 L 4.16667E-6 0.11296 " pathEditMode="relative" rAng="0" ptsTypes="AA">
                                      <p:cBhvr>
                                        <p:cTn id="57" dur="1500" fill="hold"/>
                                        <p:tgtEl>
                                          <p:spTgt spid="59"/>
                                        </p:tgtEl>
                                        <p:attrNameLst>
                                          <p:attrName>ppt_x</p:attrName>
                                          <p:attrName>ppt_y</p:attrName>
                                        </p:attrNameLst>
                                      </p:cBhvr>
                                      <p:rCtr x="0" y="5648"/>
                                    </p:animMotion>
                                  </p:childTnLst>
                                </p:cTn>
                              </p:par>
                            </p:childTnLst>
                          </p:cTn>
                        </p:par>
                        <p:par>
                          <p:cTn id="58" fill="hold">
                            <p:stCondLst>
                              <p:cond delay="11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12000"/>
                            </p:stCondLst>
                            <p:childTnLst>
                              <p:par>
                                <p:cTn id="68" presetID="42" presetClass="path" presetSubtype="0" accel="50000" decel="50000" fill="hold" grpId="1" nodeType="afterEffect">
                                  <p:stCondLst>
                                    <p:cond delay="0"/>
                                  </p:stCondLst>
                                  <p:childTnLst>
                                    <p:animMotion origin="layout" path="M 1.38889E-6 -7.40741E-7 L 1.38889E-6 0.12407 " pathEditMode="relative" rAng="0" ptsTypes="AA">
                                      <p:cBhvr>
                                        <p:cTn id="69" dur="1500" fill="hold"/>
                                        <p:tgtEl>
                                          <p:spTgt spid="60"/>
                                        </p:tgtEl>
                                        <p:attrNameLst>
                                          <p:attrName>ppt_x</p:attrName>
                                          <p:attrName>ppt_y</p:attrName>
                                        </p:attrNameLst>
                                      </p:cBhvr>
                                      <p:rCtr x="0" y="6204"/>
                                    </p:animMotion>
                                  </p:childTnLst>
                                </p:cTn>
                              </p:par>
                            </p:childTnLst>
                          </p:cTn>
                        </p:par>
                        <p:par>
                          <p:cTn id="70" fill="hold">
                            <p:stCondLst>
                              <p:cond delay="1350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par>
                          <p:cTn id="74" fill="hold">
                            <p:stCondLst>
                              <p:cond delay="14000"/>
                            </p:stCondLst>
                            <p:childTnLst>
                              <p:par>
                                <p:cTn id="75" presetID="42" presetClass="path" presetSubtype="0" accel="50000" decel="50000" fill="hold" grpId="1" nodeType="afterEffect">
                                  <p:stCondLst>
                                    <p:cond delay="0"/>
                                  </p:stCondLst>
                                  <p:childTnLst>
                                    <p:animMotion origin="layout" path="M 1.38889E-6 -7.40741E-7 L 1.38889E-6 0.12407 " pathEditMode="relative" rAng="0" ptsTypes="AA">
                                      <p:cBhvr>
                                        <p:cTn id="76" dur="1500" fill="hold"/>
                                        <p:tgtEl>
                                          <p:spTgt spid="16"/>
                                        </p:tgtEl>
                                        <p:attrNameLst>
                                          <p:attrName>ppt_x</p:attrName>
                                          <p:attrName>ppt_y</p:attrName>
                                        </p:attrNameLst>
                                      </p:cBhvr>
                                      <p:rCtr x="0" y="6204"/>
                                    </p:animMotion>
                                  </p:childTnLst>
                                </p:cTn>
                              </p:par>
                              <p:par>
                                <p:cTn id="77" presetID="53" presetClass="entr" presetSubtype="16"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16" grpId="0" animBg="1"/>
      <p:bldP spid="16" grpId="1"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0" y="182880"/>
            <a:ext cx="7685088" cy="5124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b" anchorCtr="0" compatLnSpc="1">
            <a:prstTxWarp prst="textNoShape">
              <a:avLst/>
            </a:prstTxWarp>
            <a:spAutoFit/>
          </a:bodyPr>
          <a:lstStyle/>
          <a:p>
            <a:pPr fontAlgn="base">
              <a:lnSpc>
                <a:spcPct val="90000"/>
              </a:lnSpc>
              <a:spcBef>
                <a:spcPct val="0"/>
              </a:spcBef>
              <a:spcAft>
                <a:spcPct val="0"/>
              </a:spcAft>
            </a:pPr>
            <a:r>
              <a:rPr lang="en-US" sz="3600" spc="-100" dirty="0" smtClean="0">
                <a:ln w="3175">
                  <a:noFill/>
                </a:ln>
                <a:gradFill flip="none" rotWithShape="1">
                  <a:gsLst>
                    <a:gs pos="0">
                      <a:schemeClr val="tx1"/>
                    </a:gs>
                    <a:gs pos="86000">
                      <a:schemeClr val="tx1"/>
                    </a:gs>
                  </a:gsLst>
                  <a:lin ang="5400000" scaled="0"/>
                  <a:tileRect/>
                </a:gradFill>
                <a:effectLst>
                  <a:reflection blurRad="6350" stA="10000" endPos="45500" dir="5400000" sy="-100000" algn="bl" rotWithShape="0"/>
                </a:effectLst>
                <a:latin typeface="+mj-lt"/>
                <a:cs typeface="Arial" charset="0"/>
              </a:rPr>
              <a:t>What is a hierarchy?</a:t>
            </a:r>
            <a:endParaRPr lang="en-US" sz="3600" spc="-100" dirty="0">
              <a:ln w="3175">
                <a:noFill/>
              </a:ln>
              <a:gradFill flip="none" rotWithShape="1">
                <a:gsLst>
                  <a:gs pos="0">
                    <a:schemeClr val="tx1"/>
                  </a:gs>
                  <a:gs pos="86000">
                    <a:schemeClr val="tx1"/>
                  </a:gs>
                </a:gsLst>
                <a:lin ang="5400000" scaled="0"/>
                <a:tileRect/>
              </a:gradFill>
              <a:effectLst>
                <a:reflection blurRad="6350" stA="10000" endPos="45500" dir="5400000" sy="-100000" algn="bl" rotWithShape="0"/>
              </a:effectLst>
              <a:latin typeface="+mj-lt"/>
              <a:cs typeface="Arial" charset="0"/>
            </a:endParaRPr>
          </a:p>
        </p:txBody>
      </p:sp>
      <p:cxnSp>
        <p:nvCxnSpPr>
          <p:cNvPr id="26" name="Straight Connector 25"/>
          <p:cNvCxnSpPr/>
          <p:nvPr/>
        </p:nvCxnSpPr>
        <p:spPr>
          <a:xfrm>
            <a:off x="0" y="822960"/>
            <a:ext cx="9144000" cy="0"/>
          </a:xfrm>
          <a:prstGeom prst="line">
            <a:avLst/>
          </a:prstGeom>
          <a:ln w="0">
            <a:gradFill flip="none" rotWithShape="1">
              <a:gsLst>
                <a:gs pos="47000">
                  <a:srgbClr val="FFFFFF"/>
                </a:gs>
                <a:gs pos="24000">
                  <a:srgbClr val="FFFFFF">
                    <a:alpha val="20000"/>
                  </a:srgbClr>
                </a:gs>
                <a:gs pos="0">
                  <a:schemeClr val="tx1">
                    <a:alpha val="0"/>
                  </a:schemeClr>
                </a:gs>
                <a:gs pos="99167">
                  <a:schemeClr val="tx1">
                    <a:alpha val="0"/>
                  </a:schemeClr>
                </a:gs>
                <a:gs pos="76000">
                  <a:schemeClr val="tx1">
                    <a:alpha val="50000"/>
                  </a:schemeClr>
                </a:gs>
              </a:gsLst>
              <a:lin ang="0" scaled="1"/>
              <a:tileRect/>
            </a:gradFill>
            <a:prstDash val="sysDash"/>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17490" y="1085222"/>
            <a:ext cx="6400800" cy="1938992"/>
          </a:xfrm>
          <a:prstGeom prst="rect">
            <a:avLst/>
          </a:prstGeom>
        </p:spPr>
        <p:txBody>
          <a:bodyPr wrap="square">
            <a:spAutoFit/>
          </a:bodyPr>
          <a:lstStyle/>
          <a:p>
            <a:pPr marL="285750" indent="-285750">
              <a:buFont typeface="Arial" pitchFamily="34" charset="0"/>
              <a:buChar char="•"/>
            </a:pPr>
            <a:r>
              <a:rPr lang="en-US" sz="2400" dirty="0"/>
              <a:t>Hierarchies are logical tree structures that represent relationships between members</a:t>
            </a:r>
            <a:r>
              <a:rPr lang="en-US" sz="2400" dirty="0" smtClean="0"/>
              <a:t>. </a:t>
            </a:r>
            <a:endParaRPr lang="en-US" sz="2400" dirty="0"/>
          </a:p>
          <a:p>
            <a:pPr marL="285750" indent="-285750">
              <a:buFont typeface="Arial" pitchFamily="34" charset="0"/>
              <a:buChar char="•"/>
            </a:pPr>
            <a:r>
              <a:rPr lang="en-US" sz="2400" dirty="0" smtClean="0"/>
              <a:t>Used in Financial Reporting</a:t>
            </a:r>
            <a:endParaRPr lang="en-US" sz="2400" dirty="0"/>
          </a:p>
          <a:p>
            <a:pPr marL="285750" indent="-285750">
              <a:buFont typeface="Arial" pitchFamily="34" charset="0"/>
              <a:buChar char="•"/>
            </a:pPr>
            <a:r>
              <a:rPr lang="en-US" sz="2400" dirty="0"/>
              <a:t>Every Member has only one parent member.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01" y="3050104"/>
            <a:ext cx="6334812" cy="3619893"/>
          </a:xfrm>
          <a:prstGeom prst="rect">
            <a:avLst/>
          </a:prstGeom>
          <a:noFill/>
          <a:ln>
            <a:noFill/>
          </a:ln>
          <a:effectLst>
            <a:outerShdw blurRad="50800" dist="203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990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0" y="182880"/>
            <a:ext cx="7685088" cy="5124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b" anchorCtr="0" compatLnSpc="1">
            <a:prstTxWarp prst="textNoShape">
              <a:avLst/>
            </a:prstTxWarp>
            <a:spAutoFit/>
          </a:bodyPr>
          <a:lstStyle/>
          <a:p>
            <a:pPr fontAlgn="base">
              <a:lnSpc>
                <a:spcPct val="90000"/>
              </a:lnSpc>
              <a:spcBef>
                <a:spcPct val="0"/>
              </a:spcBef>
              <a:spcAft>
                <a:spcPct val="0"/>
              </a:spcAft>
            </a:pPr>
            <a:r>
              <a:rPr lang="en-US" sz="3600" spc="-100" dirty="0" smtClean="0">
                <a:ln w="3175">
                  <a:noFill/>
                </a:ln>
                <a:gradFill flip="none" rotWithShape="1">
                  <a:gsLst>
                    <a:gs pos="0">
                      <a:schemeClr val="tx1"/>
                    </a:gs>
                    <a:gs pos="86000">
                      <a:schemeClr val="tx1"/>
                    </a:gs>
                  </a:gsLst>
                  <a:lin ang="5400000" scaled="0"/>
                  <a:tileRect/>
                </a:gradFill>
                <a:latin typeface="+mj-lt"/>
                <a:cs typeface="Arial" charset="0"/>
              </a:rPr>
              <a:t>Level Based vs. Ragged Hierarchies</a:t>
            </a:r>
            <a:endParaRPr lang="en-US" sz="3600" spc="-100" dirty="0">
              <a:ln w="3175">
                <a:noFill/>
              </a:ln>
              <a:gradFill flip="none" rotWithShape="1">
                <a:gsLst>
                  <a:gs pos="0">
                    <a:schemeClr val="tx1"/>
                  </a:gs>
                  <a:gs pos="86000">
                    <a:schemeClr val="tx1"/>
                  </a:gs>
                </a:gsLst>
                <a:lin ang="5400000" scaled="0"/>
                <a:tileRect/>
              </a:gradFill>
              <a:effectLst>
                <a:reflection blurRad="6350" stA="10000" endPos="45500" dir="5400000" sy="-100000" algn="bl" rotWithShape="0"/>
              </a:effectLst>
              <a:latin typeface="+mj-lt"/>
              <a:cs typeface="Arial" charset="0"/>
            </a:endParaRPr>
          </a:p>
        </p:txBody>
      </p:sp>
      <p:cxnSp>
        <p:nvCxnSpPr>
          <p:cNvPr id="26" name="Straight Connector 25"/>
          <p:cNvCxnSpPr/>
          <p:nvPr/>
        </p:nvCxnSpPr>
        <p:spPr>
          <a:xfrm>
            <a:off x="0" y="822960"/>
            <a:ext cx="9144000" cy="0"/>
          </a:xfrm>
          <a:prstGeom prst="line">
            <a:avLst/>
          </a:prstGeom>
          <a:ln w="0">
            <a:gradFill flip="none" rotWithShape="1">
              <a:gsLst>
                <a:gs pos="47000">
                  <a:srgbClr val="FFFFFF"/>
                </a:gs>
                <a:gs pos="24000">
                  <a:srgbClr val="FFFFFF">
                    <a:alpha val="20000"/>
                  </a:srgbClr>
                </a:gs>
                <a:gs pos="0">
                  <a:schemeClr val="tx1">
                    <a:alpha val="0"/>
                  </a:schemeClr>
                </a:gs>
                <a:gs pos="99167">
                  <a:schemeClr val="tx1">
                    <a:alpha val="0"/>
                  </a:schemeClr>
                </a:gs>
                <a:gs pos="76000">
                  <a:schemeClr val="tx1">
                    <a:alpha val="50000"/>
                  </a:schemeClr>
                </a:gs>
              </a:gsLst>
              <a:lin ang="0" scaled="1"/>
              <a:tileRect/>
            </a:gradFill>
            <a:prstDash val="sysDash"/>
            <a:tailEnd type="none"/>
          </a:ln>
        </p:spPr>
        <p:style>
          <a:lnRef idx="1">
            <a:schemeClr val="accent1"/>
          </a:lnRef>
          <a:fillRef idx="0">
            <a:schemeClr val="accent1"/>
          </a:fillRef>
          <a:effectRef idx="0">
            <a:schemeClr val="accent1"/>
          </a:effectRef>
          <a:fontRef idx="minor">
            <a:schemeClr val="tx1"/>
          </a:fontRef>
        </p:style>
      </p:cxnSp>
      <p:sp>
        <p:nvSpPr>
          <p:cNvPr id="7" name="Text Placeholder 3"/>
          <p:cNvSpPr txBox="1">
            <a:spLocks/>
          </p:cNvSpPr>
          <p:nvPr/>
        </p:nvSpPr>
        <p:spPr>
          <a:xfrm>
            <a:off x="479560" y="898288"/>
            <a:ext cx="7781040" cy="1694187"/>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Level Based Hierarchies require all leaf members at the same level</a:t>
            </a:r>
          </a:p>
          <a:p>
            <a:r>
              <a:rPr lang="en-US" sz="2400" dirty="0" smtClean="0"/>
              <a:t>Ragged Hierarchies support leaf members at multiple levels of the hierarchy</a:t>
            </a:r>
            <a:endParaRPr lang="en-US" sz="2400" dirty="0"/>
          </a:p>
        </p:txBody>
      </p:sp>
      <p:graphicFrame>
        <p:nvGraphicFramePr>
          <p:cNvPr id="8" name="Content Placeholder 6"/>
          <p:cNvGraphicFramePr>
            <a:graphicFrameLocks/>
          </p:cNvGraphicFramePr>
          <p:nvPr>
            <p:extLst>
              <p:ext uri="{D42A27DB-BD31-4B8C-83A1-F6EECF244321}">
                <p14:modId xmlns:p14="http://schemas.microsoft.com/office/powerpoint/2010/main" val="272408939"/>
              </p:ext>
            </p:extLst>
          </p:nvPr>
        </p:nvGraphicFramePr>
        <p:xfrm>
          <a:off x="5226844" y="2550794"/>
          <a:ext cx="2370137" cy="370840"/>
        </p:xfrm>
        <a:graphic>
          <a:graphicData uri="http://schemas.openxmlformats.org/drawingml/2006/table">
            <a:tbl>
              <a:tblPr firstRow="1" bandRow="1">
                <a:tableStyleId>{2D5ABB26-0587-4C30-8999-92F81FD0307C}</a:tableStyleId>
              </a:tblPr>
              <a:tblGrid>
                <a:gridCol w="2370137"/>
              </a:tblGrid>
              <a:tr h="370840">
                <a:tc>
                  <a:txBody>
                    <a:bodyPr/>
                    <a:lstStyle/>
                    <a:p>
                      <a:r>
                        <a:rPr lang="en-US" dirty="0" smtClean="0">
                          <a:solidFill>
                            <a:srgbClr val="000000"/>
                          </a:solidFill>
                        </a:rPr>
                        <a:t>Derived Hierarchy</a:t>
                      </a:r>
                      <a:endParaRPr lang="en-US" dirty="0">
                        <a:solidFill>
                          <a:srgbClr val="000000"/>
                        </a:solidFill>
                      </a:endParaRPr>
                    </a:p>
                  </a:txBody>
                  <a:tcPr/>
                </a:tc>
              </a:tr>
            </a:tbl>
          </a:graphicData>
        </a:graphic>
      </p:graphicFrame>
      <p:pic>
        <p:nvPicPr>
          <p:cNvPr id="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50" y="2921634"/>
            <a:ext cx="3619500" cy="282892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0" name="Content Placeholder 6"/>
          <p:cNvGraphicFramePr>
            <a:graphicFrameLocks/>
          </p:cNvGraphicFramePr>
          <p:nvPr>
            <p:extLst>
              <p:ext uri="{D42A27DB-BD31-4B8C-83A1-F6EECF244321}">
                <p14:modId xmlns:p14="http://schemas.microsoft.com/office/powerpoint/2010/main" val="2443977757"/>
              </p:ext>
            </p:extLst>
          </p:nvPr>
        </p:nvGraphicFramePr>
        <p:xfrm>
          <a:off x="1647031" y="2553267"/>
          <a:ext cx="2370137" cy="370840"/>
        </p:xfrm>
        <a:graphic>
          <a:graphicData uri="http://schemas.openxmlformats.org/drawingml/2006/table">
            <a:tbl>
              <a:tblPr firstRow="1" bandRow="1">
                <a:tableStyleId>{2D5ABB26-0587-4C30-8999-92F81FD0307C}</a:tableStyleId>
              </a:tblPr>
              <a:tblGrid>
                <a:gridCol w="2370137"/>
              </a:tblGrid>
              <a:tr h="370840">
                <a:tc>
                  <a:txBody>
                    <a:bodyPr/>
                    <a:lstStyle/>
                    <a:p>
                      <a:r>
                        <a:rPr lang="en-US" dirty="0" smtClean="0">
                          <a:solidFill>
                            <a:srgbClr val="000000"/>
                          </a:solidFill>
                        </a:rPr>
                        <a:t>Explicit Hierarchy</a:t>
                      </a:r>
                      <a:endParaRPr lang="en-US" dirty="0">
                        <a:solidFill>
                          <a:srgbClr val="000000"/>
                        </a:solidFill>
                      </a:endParaRPr>
                    </a:p>
                  </a:txBody>
                  <a:tcPr/>
                </a:tc>
              </a:tr>
            </a:tbl>
          </a:graphicData>
        </a:graphic>
      </p:graphicFrame>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088" y="2921634"/>
            <a:ext cx="3295650" cy="285750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0" y="182880"/>
            <a:ext cx="7685088" cy="5124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b" anchorCtr="0" compatLnSpc="1">
            <a:prstTxWarp prst="textNoShape">
              <a:avLst/>
            </a:prstTxWarp>
            <a:spAutoFit/>
          </a:bodyPr>
          <a:lstStyle/>
          <a:p>
            <a:pPr fontAlgn="base">
              <a:lnSpc>
                <a:spcPct val="90000"/>
              </a:lnSpc>
              <a:spcBef>
                <a:spcPct val="0"/>
              </a:spcBef>
              <a:spcAft>
                <a:spcPct val="0"/>
              </a:spcAft>
            </a:pPr>
            <a:r>
              <a:rPr lang="en-US" sz="3600" spc="-100" dirty="0" smtClean="0">
                <a:ln w="3175">
                  <a:noFill/>
                </a:ln>
                <a:gradFill flip="none" rotWithShape="1">
                  <a:gsLst>
                    <a:gs pos="0">
                      <a:schemeClr val="tx1"/>
                    </a:gs>
                    <a:gs pos="86000">
                      <a:schemeClr val="tx1"/>
                    </a:gs>
                  </a:gsLst>
                  <a:lin ang="5400000" scaled="0"/>
                  <a:tileRect/>
                </a:gradFill>
                <a:latin typeface="+mj-lt"/>
                <a:cs typeface="Arial" charset="0"/>
              </a:rPr>
              <a:t>Derived Hierarchies</a:t>
            </a:r>
            <a:endParaRPr lang="en-US" sz="3600" spc="-100" dirty="0">
              <a:ln w="3175">
                <a:noFill/>
              </a:ln>
              <a:gradFill flip="none" rotWithShape="1">
                <a:gsLst>
                  <a:gs pos="0">
                    <a:schemeClr val="tx1"/>
                  </a:gs>
                  <a:gs pos="86000">
                    <a:schemeClr val="tx1"/>
                  </a:gs>
                </a:gsLst>
                <a:lin ang="5400000" scaled="0"/>
                <a:tileRect/>
              </a:gradFill>
              <a:effectLst>
                <a:reflection blurRad="6350" stA="10000" endPos="45500" dir="5400000" sy="-100000" algn="bl" rotWithShape="0"/>
              </a:effectLst>
              <a:latin typeface="+mj-lt"/>
              <a:cs typeface="Arial" charset="0"/>
            </a:endParaRPr>
          </a:p>
        </p:txBody>
      </p:sp>
      <p:cxnSp>
        <p:nvCxnSpPr>
          <p:cNvPr id="26" name="Straight Connector 25"/>
          <p:cNvCxnSpPr/>
          <p:nvPr/>
        </p:nvCxnSpPr>
        <p:spPr>
          <a:xfrm>
            <a:off x="0" y="822960"/>
            <a:ext cx="9144000" cy="0"/>
          </a:xfrm>
          <a:prstGeom prst="line">
            <a:avLst/>
          </a:prstGeom>
          <a:ln w="0">
            <a:gradFill flip="none" rotWithShape="1">
              <a:gsLst>
                <a:gs pos="47000">
                  <a:srgbClr val="FFFFFF"/>
                </a:gs>
                <a:gs pos="24000">
                  <a:srgbClr val="FFFFFF">
                    <a:alpha val="20000"/>
                  </a:srgbClr>
                </a:gs>
                <a:gs pos="0">
                  <a:schemeClr val="tx1">
                    <a:alpha val="0"/>
                  </a:schemeClr>
                </a:gs>
                <a:gs pos="99167">
                  <a:schemeClr val="tx1">
                    <a:alpha val="0"/>
                  </a:schemeClr>
                </a:gs>
                <a:gs pos="76000">
                  <a:schemeClr val="tx1">
                    <a:alpha val="50000"/>
                  </a:schemeClr>
                </a:gs>
              </a:gsLst>
              <a:lin ang="0" scaled="1"/>
              <a:tileRect/>
            </a:gradFill>
            <a:prstDash val="sysDash"/>
            <a:tailEnd type="none"/>
          </a:ln>
        </p:spPr>
        <p:style>
          <a:lnRef idx="1">
            <a:schemeClr val="accent1"/>
          </a:lnRef>
          <a:fillRef idx="0">
            <a:schemeClr val="accent1"/>
          </a:fillRef>
          <a:effectRef idx="0">
            <a:schemeClr val="accent1"/>
          </a:effectRef>
          <a:fontRef idx="minor">
            <a:schemeClr val="tx1"/>
          </a:fontRef>
        </p:style>
      </p:cxnSp>
      <p:sp>
        <p:nvSpPr>
          <p:cNvPr id="7" name="Text Placeholder 3"/>
          <p:cNvSpPr txBox="1">
            <a:spLocks/>
          </p:cNvSpPr>
          <p:nvPr/>
        </p:nvSpPr>
        <p:spPr>
          <a:xfrm>
            <a:off x="457200" y="968601"/>
            <a:ext cx="7781040" cy="4530360"/>
          </a:xfrm>
          <a:prstGeom prst="rect">
            <a:avLst/>
          </a:prstGeom>
        </p:spPr>
        <p:txBody>
          <a:bodyPr/>
          <a:lstStyle>
            <a:lvl1pPr marL="460375" indent="-460375" algn="l" defTabSz="914363" rtl="0" eaLnBrk="1" latinLnBrk="0" hangingPunct="1">
              <a:lnSpc>
                <a:spcPct val="90000"/>
              </a:lnSpc>
              <a:spcBef>
                <a:spcPct val="20000"/>
              </a:spcBef>
              <a:buSzPct val="8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Allow for the automatic and accurate creation of hierarchy paths based on attribute relationships</a:t>
            </a:r>
          </a:p>
          <a:p>
            <a:r>
              <a:rPr lang="en-US" sz="2400" dirty="0" smtClean="0"/>
              <a:t>Display Attributes in different entities in a hierarchical way</a:t>
            </a:r>
          </a:p>
          <a:p>
            <a:r>
              <a:rPr lang="en-US" sz="2400" dirty="0" smtClean="0"/>
              <a:t>Viewed and maintained either by changing the attribute values or the hierarchy tree structure in the Hierarchy Explorer</a:t>
            </a:r>
            <a:endParaRPr lang="en-US" sz="2400" dirty="0"/>
          </a:p>
        </p:txBody>
      </p:sp>
      <p:pic>
        <p:nvPicPr>
          <p:cNvPr id="8" name="Picture 3" descr="D:\MDS training\Chalk Talk\SSMod4 Herarchies Deriv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037" y="3608938"/>
            <a:ext cx="5195476" cy="3013860"/>
          </a:xfrm>
          <a:prstGeom prst="rect">
            <a:avLst/>
          </a:prstGeom>
          <a:noFill/>
          <a:effectLst>
            <a:outerShdw blurRad="50800" dist="2032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101419" y="4501594"/>
            <a:ext cx="72586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101419" y="4884839"/>
            <a:ext cx="3431356" cy="942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101419" y="5818202"/>
            <a:ext cx="3563332" cy="4713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21636" y="4740482"/>
            <a:ext cx="1579783" cy="430887"/>
          </a:xfrm>
          <a:prstGeom prst="rect">
            <a:avLst/>
          </a:prstGeom>
          <a:noFill/>
          <a:ln>
            <a:solidFill>
              <a:srgbClr val="C00000"/>
            </a:solidFill>
          </a:ln>
        </p:spPr>
        <p:txBody>
          <a:bodyPr wrap="square" rtlCol="0">
            <a:spAutoFit/>
          </a:bodyPr>
          <a:lstStyle/>
          <a:p>
            <a:r>
              <a:rPr lang="en-US" sz="1100" dirty="0" smtClean="0">
                <a:solidFill>
                  <a:srgbClr val="C00000"/>
                </a:solidFill>
              </a:rPr>
              <a:t>This a member in the Subcategory Entity</a:t>
            </a:r>
            <a:endParaRPr lang="en-US" sz="1100" dirty="0">
              <a:solidFill>
                <a:srgbClr val="C00000"/>
              </a:solidFill>
            </a:endParaRPr>
          </a:p>
        </p:txBody>
      </p:sp>
      <p:sp>
        <p:nvSpPr>
          <p:cNvPr id="13" name="TextBox 12"/>
          <p:cNvSpPr txBox="1"/>
          <p:nvPr/>
        </p:nvSpPr>
        <p:spPr>
          <a:xfrm>
            <a:off x="1521636" y="5596181"/>
            <a:ext cx="1579783" cy="430887"/>
          </a:xfrm>
          <a:prstGeom prst="rect">
            <a:avLst/>
          </a:prstGeom>
          <a:noFill/>
          <a:ln>
            <a:solidFill>
              <a:srgbClr val="C00000"/>
            </a:solidFill>
          </a:ln>
        </p:spPr>
        <p:txBody>
          <a:bodyPr wrap="square" rtlCol="0">
            <a:spAutoFit/>
          </a:bodyPr>
          <a:lstStyle/>
          <a:p>
            <a:r>
              <a:rPr lang="en-US" sz="1100" dirty="0" smtClean="0">
                <a:solidFill>
                  <a:srgbClr val="C00000"/>
                </a:solidFill>
              </a:rPr>
              <a:t>These are members in the Product Entity</a:t>
            </a:r>
            <a:endParaRPr lang="en-US" sz="1100" dirty="0">
              <a:solidFill>
                <a:srgbClr val="C00000"/>
              </a:solidFill>
            </a:endParaRPr>
          </a:p>
        </p:txBody>
      </p:sp>
      <p:sp>
        <p:nvSpPr>
          <p:cNvPr id="14" name="TextBox 13"/>
          <p:cNvSpPr txBox="1"/>
          <p:nvPr/>
        </p:nvSpPr>
        <p:spPr>
          <a:xfrm>
            <a:off x="1204146" y="4256006"/>
            <a:ext cx="1904215" cy="430887"/>
          </a:xfrm>
          <a:prstGeom prst="rect">
            <a:avLst/>
          </a:prstGeom>
          <a:noFill/>
          <a:ln>
            <a:solidFill>
              <a:srgbClr val="C00000"/>
            </a:solidFill>
          </a:ln>
        </p:spPr>
        <p:txBody>
          <a:bodyPr wrap="square" rtlCol="0">
            <a:spAutoFit/>
          </a:bodyPr>
          <a:lstStyle/>
          <a:p>
            <a:r>
              <a:rPr lang="en-US" sz="1100" dirty="0" smtClean="0">
                <a:solidFill>
                  <a:srgbClr val="C00000"/>
                </a:solidFill>
              </a:rPr>
              <a:t>This Entity is domain-based attribute in Entity bellow it</a:t>
            </a:r>
            <a:endParaRPr lang="en-US" sz="1100" dirty="0">
              <a:solidFill>
                <a:srgbClr val="C00000"/>
              </a:solidFill>
            </a:endParaRPr>
          </a:p>
        </p:txBody>
      </p:sp>
    </p:spTree>
    <p:extLst>
      <p:ext uri="{BB962C8B-B14F-4D97-AF65-F5344CB8AC3E}">
        <p14:creationId xmlns:p14="http://schemas.microsoft.com/office/powerpoint/2010/main" val="2526092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960263"/>
          </a:xfrm>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3000" kern="1200" dirty="0" smtClean="0">
                <a:solidFill>
                  <a:schemeClr val="tx1"/>
                </a:solidFill>
                <a:effectLst/>
                <a:latin typeface="+mj-lt"/>
                <a:ea typeface="+mj-ea"/>
                <a:cs typeface="+mj-cs"/>
              </a:rPr>
              <a:t>What</a:t>
            </a:r>
            <a:r>
              <a:rPr lang="en-US" sz="3000" kern="1200" baseline="0" dirty="0" smtClean="0">
                <a:solidFill>
                  <a:schemeClr val="tx1"/>
                </a:solidFill>
                <a:effectLst/>
                <a:ea typeface="+mj-ea"/>
                <a:cs typeface="+mj-cs"/>
              </a:rPr>
              <a:t> is a Collection?</a:t>
            </a:r>
            <a:endParaRPr lang="en-US" sz="3000" dirty="0" smtClean="0">
              <a:solidFill>
                <a:schemeClr val="tx1"/>
              </a:solidFill>
              <a:effectLst/>
            </a:endParaRPr>
          </a:p>
          <a:p>
            <a:endParaRPr lang="en-US" dirty="0"/>
          </a:p>
        </p:txBody>
      </p:sp>
      <p:sp>
        <p:nvSpPr>
          <p:cNvPr id="4" name="Text Placeholder 3"/>
          <p:cNvSpPr>
            <a:spLocks noGrp="1"/>
          </p:cNvSpPr>
          <p:nvPr>
            <p:ph type="body" sz="quarter" idx="13"/>
          </p:nvPr>
        </p:nvSpPr>
        <p:spPr>
          <a:xfrm>
            <a:off x="981960" y="1189680"/>
            <a:ext cx="7781040" cy="1477328"/>
          </a:xfrm>
        </p:spPr>
        <p:txBody>
          <a:bodyPr/>
          <a:lstStyle/>
          <a:p>
            <a:pPr marL="460375" indent="-460375">
              <a:buSzPct val="80000"/>
              <a:buBlip>
                <a:blip r:embed="rId2"/>
              </a:buBlip>
            </a:pPr>
            <a:r>
              <a:rPr lang="en-US" sz="2400" dirty="0">
                <a:gradFill>
                  <a:gsLst>
                    <a:gs pos="0">
                      <a:schemeClr val="tx1"/>
                    </a:gs>
                    <a:gs pos="86000">
                      <a:schemeClr val="tx1"/>
                    </a:gs>
                  </a:gsLst>
                  <a:lin ang="5400000" scaled="0"/>
                </a:gradFill>
              </a:rPr>
              <a:t>Allows grouping of members</a:t>
            </a:r>
          </a:p>
          <a:p>
            <a:pPr marL="460375" indent="-460375">
              <a:buSzPct val="80000"/>
              <a:buBlip>
                <a:blip r:embed="rId2"/>
              </a:buBlip>
            </a:pPr>
            <a:r>
              <a:rPr lang="en-US" sz="2400" dirty="0">
                <a:gradFill>
                  <a:gsLst>
                    <a:gs pos="0">
                      <a:schemeClr val="tx1"/>
                    </a:gs>
                    <a:gs pos="86000">
                      <a:schemeClr val="tx1"/>
                    </a:gs>
                  </a:gsLst>
                  <a:lin ang="5400000" scaled="0"/>
                </a:gradFill>
              </a:rPr>
              <a:t>Can hold leaf or consolidated members from a single Entity</a:t>
            </a:r>
          </a:p>
          <a:p>
            <a:pPr marL="460375" indent="-460375">
              <a:buSzPct val="80000"/>
              <a:buBlip>
                <a:blip r:embed="rId2"/>
              </a:buBlip>
            </a:pPr>
            <a:endParaRPr lang="en-US" sz="2400" dirty="0">
              <a:gradFill>
                <a:gsLst>
                  <a:gs pos="0">
                    <a:schemeClr val="tx1"/>
                  </a:gs>
                  <a:gs pos="86000">
                    <a:schemeClr val="tx1"/>
                  </a:gs>
                </a:gsLst>
                <a:lin ang="5400000" scaled="0"/>
              </a:gra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435" y="2379378"/>
            <a:ext cx="6579909" cy="3689127"/>
          </a:xfrm>
          <a:prstGeom prst="rect">
            <a:avLst/>
          </a:prstGeom>
          <a:noFill/>
          <a:ln>
            <a:noFill/>
          </a:ln>
          <a:effectLst>
            <a:outerShdw blurRad="50800" dist="203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89435" y="3157979"/>
            <a:ext cx="754144" cy="20739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533" y="2510205"/>
            <a:ext cx="2787385" cy="1502937"/>
          </a:xfrm>
          <a:prstGeom prst="rect">
            <a:avLst/>
          </a:prstGeom>
          <a:noFill/>
          <a:ln>
            <a:noFill/>
          </a:ln>
          <a:effectLst>
            <a:outerShdw blurRad="50800" dist="203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2243579" y="3054285"/>
            <a:ext cx="1904215" cy="2073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288" y="3893270"/>
            <a:ext cx="2409506" cy="1322080"/>
          </a:xfrm>
          <a:prstGeom prst="rect">
            <a:avLst/>
          </a:prstGeom>
          <a:noFill/>
          <a:ln>
            <a:noFill/>
          </a:ln>
          <a:effectLst>
            <a:outerShdw blurRad="50800" dist="203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Elbow Connector 9"/>
          <p:cNvCxnSpPr>
            <a:stCxn id="6151" idx="2"/>
          </p:cNvCxnSpPr>
          <p:nvPr/>
        </p:nvCxnSpPr>
        <p:spPr>
          <a:xfrm rot="5400000">
            <a:off x="4764097" y="4232168"/>
            <a:ext cx="248827" cy="1481431"/>
          </a:xfrm>
          <a:prstGeom prst="bent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866507" y="4308049"/>
            <a:ext cx="584462" cy="169683"/>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537" y="3995316"/>
            <a:ext cx="2521375" cy="853154"/>
          </a:xfrm>
          <a:prstGeom prst="rect">
            <a:avLst/>
          </a:prstGeom>
          <a:noFill/>
          <a:ln>
            <a:noFill/>
          </a:ln>
          <a:effectLst>
            <a:outerShdw blurRad="50800" dist="203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629225" y="4500010"/>
            <a:ext cx="626478" cy="319457"/>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372" y="2388805"/>
            <a:ext cx="6651443" cy="3778201"/>
          </a:xfrm>
          <a:prstGeom prst="rect">
            <a:avLst/>
          </a:prstGeom>
          <a:noFill/>
          <a:ln>
            <a:noFill/>
          </a:ln>
          <a:effectLst>
            <a:outerShdw blurRad="50800" dist="203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5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500" fill="hold"/>
                                        <p:tgtEl>
                                          <p:spTgt spid="6148"/>
                                        </p:tgtEl>
                                        <p:attrNameLst>
                                          <p:attrName>ppt_w</p:attrName>
                                        </p:attrNameLst>
                                      </p:cBhvr>
                                      <p:tavLst>
                                        <p:tav tm="0">
                                          <p:val>
                                            <p:fltVal val="0"/>
                                          </p:val>
                                        </p:tav>
                                        <p:tav tm="100000">
                                          <p:val>
                                            <p:strVal val="#ppt_w"/>
                                          </p:val>
                                        </p:tav>
                                      </p:tavLst>
                                    </p:anim>
                                    <p:anim calcmode="lin" valueType="num">
                                      <p:cBhvr>
                                        <p:cTn id="19" dur="500" fill="hold"/>
                                        <p:tgtEl>
                                          <p:spTgt spid="6148"/>
                                        </p:tgtEl>
                                        <p:attrNameLst>
                                          <p:attrName>ppt_h</p:attrName>
                                        </p:attrNameLst>
                                      </p:cBhvr>
                                      <p:tavLst>
                                        <p:tav tm="0">
                                          <p:val>
                                            <p:fltVal val="0"/>
                                          </p:val>
                                        </p:tav>
                                        <p:tav tm="100000">
                                          <p:val>
                                            <p:strVal val="#ppt_h"/>
                                          </p:val>
                                        </p:tav>
                                      </p:tavLst>
                                    </p:anim>
                                    <p:animEffect transition="in" filter="fade">
                                      <p:cBhvr>
                                        <p:cTn id="20" dur="500"/>
                                        <p:tgtEl>
                                          <p:spTgt spid="6148"/>
                                        </p:tgtEl>
                                      </p:cBhvr>
                                    </p:animEffect>
                                  </p:childTnLst>
                                </p:cTn>
                              </p:par>
                              <p:par>
                                <p:cTn id="21" presetID="53" presetClass="entr" presetSubtype="16" fill="hold" nodeType="with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p:cTn id="23" dur="500" fill="hold"/>
                                        <p:tgtEl>
                                          <p:spTgt spid="6151"/>
                                        </p:tgtEl>
                                        <p:attrNameLst>
                                          <p:attrName>ppt_w</p:attrName>
                                        </p:attrNameLst>
                                      </p:cBhvr>
                                      <p:tavLst>
                                        <p:tav tm="0">
                                          <p:val>
                                            <p:fltVal val="0"/>
                                          </p:val>
                                        </p:tav>
                                        <p:tav tm="100000">
                                          <p:val>
                                            <p:strVal val="#ppt_w"/>
                                          </p:val>
                                        </p:tav>
                                      </p:tavLst>
                                    </p:anim>
                                    <p:anim calcmode="lin" valueType="num">
                                      <p:cBhvr>
                                        <p:cTn id="24" dur="500" fill="hold"/>
                                        <p:tgtEl>
                                          <p:spTgt spid="6151"/>
                                        </p:tgtEl>
                                        <p:attrNameLst>
                                          <p:attrName>ppt_h</p:attrName>
                                        </p:attrNameLst>
                                      </p:cBhvr>
                                      <p:tavLst>
                                        <p:tav tm="0">
                                          <p:val>
                                            <p:fltVal val="0"/>
                                          </p:val>
                                        </p:tav>
                                        <p:tav tm="100000">
                                          <p:val>
                                            <p:strVal val="#ppt_h"/>
                                          </p:val>
                                        </p:tav>
                                      </p:tavLst>
                                    </p:anim>
                                    <p:animEffect transition="in" filter="fade">
                                      <p:cBhvr>
                                        <p:cTn id="25" dur="500"/>
                                        <p:tgtEl>
                                          <p:spTgt spid="615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53" presetClass="entr" presetSubtype="16" fill="hold" nodeType="withEffect">
                                  <p:stCondLst>
                                    <p:cond delay="0"/>
                                  </p:stCondLst>
                                  <p:childTnLst>
                                    <p:set>
                                      <p:cBhvr>
                                        <p:cTn id="33" dur="1" fill="hold">
                                          <p:stCondLst>
                                            <p:cond delay="0"/>
                                          </p:stCondLst>
                                        </p:cTn>
                                        <p:tgtEl>
                                          <p:spTgt spid="6149"/>
                                        </p:tgtEl>
                                        <p:attrNameLst>
                                          <p:attrName>style.visibility</p:attrName>
                                        </p:attrNameLst>
                                      </p:cBhvr>
                                      <p:to>
                                        <p:strVal val="visible"/>
                                      </p:to>
                                    </p:set>
                                    <p:anim calcmode="lin" valueType="num">
                                      <p:cBhvr>
                                        <p:cTn id="34" dur="500" fill="hold"/>
                                        <p:tgtEl>
                                          <p:spTgt spid="6149"/>
                                        </p:tgtEl>
                                        <p:attrNameLst>
                                          <p:attrName>ppt_w</p:attrName>
                                        </p:attrNameLst>
                                      </p:cBhvr>
                                      <p:tavLst>
                                        <p:tav tm="0">
                                          <p:val>
                                            <p:fltVal val="0"/>
                                          </p:val>
                                        </p:tav>
                                        <p:tav tm="100000">
                                          <p:val>
                                            <p:strVal val="#ppt_w"/>
                                          </p:val>
                                        </p:tav>
                                      </p:tavLst>
                                    </p:anim>
                                    <p:anim calcmode="lin" valueType="num">
                                      <p:cBhvr>
                                        <p:cTn id="35" dur="500" fill="hold"/>
                                        <p:tgtEl>
                                          <p:spTgt spid="6149"/>
                                        </p:tgtEl>
                                        <p:attrNameLst>
                                          <p:attrName>ppt_h</p:attrName>
                                        </p:attrNameLst>
                                      </p:cBhvr>
                                      <p:tavLst>
                                        <p:tav tm="0">
                                          <p:val>
                                            <p:fltVal val="0"/>
                                          </p:val>
                                        </p:tav>
                                        <p:tav tm="100000">
                                          <p:val>
                                            <p:strVal val="#ppt_h"/>
                                          </p:val>
                                        </p:tav>
                                      </p:tavLst>
                                    </p:anim>
                                    <p:animEffect transition="in" filter="fade">
                                      <p:cBhvr>
                                        <p:cTn id="36" dur="500"/>
                                        <p:tgtEl>
                                          <p:spTgt spid="614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53" presetClass="entr" presetSubtype="16" fill="hold" nodeType="withEffect">
                                  <p:stCondLst>
                                    <p:cond delay="50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600"/>
              </a:spcBef>
              <a:spcAft>
                <a:spcPts val="600"/>
              </a:spcAft>
            </a:pPr>
            <a:r>
              <a:rPr lang="en-US" dirty="0"/>
              <a:t>Weighting of Collection Members</a:t>
            </a:r>
            <a:br>
              <a:rPr lang="en-US" dirty="0"/>
            </a:br>
            <a:endParaRPr lang="en-US" dirty="0"/>
          </a:p>
        </p:txBody>
      </p:sp>
      <p:sp>
        <p:nvSpPr>
          <p:cNvPr id="4" name="Text Placeholder 3"/>
          <p:cNvSpPr>
            <a:spLocks noGrp="1"/>
          </p:cNvSpPr>
          <p:nvPr>
            <p:ph type="body" sz="quarter" idx="13"/>
          </p:nvPr>
        </p:nvSpPr>
        <p:spPr>
          <a:xfrm>
            <a:off x="952311" y="1109277"/>
            <a:ext cx="7781040" cy="4530360"/>
          </a:xfrm>
        </p:spPr>
        <p:txBody>
          <a:bodyPr>
            <a:normAutofit/>
          </a:bodyPr>
          <a:lstStyle/>
          <a:p>
            <a:pPr marL="460375" indent="-460375">
              <a:buSzPct val="80000"/>
              <a:buBlip>
                <a:blip r:embed="rId2"/>
              </a:buBlip>
            </a:pPr>
            <a:r>
              <a:rPr lang="en-US" sz="2400" dirty="0">
                <a:gradFill>
                  <a:gsLst>
                    <a:gs pos="0">
                      <a:schemeClr val="tx1"/>
                    </a:gs>
                    <a:gs pos="86000">
                      <a:schemeClr val="tx1"/>
                    </a:gs>
                  </a:gsLst>
                  <a:lin ang="5400000" scaled="0"/>
                </a:gradFill>
              </a:rPr>
              <a:t>Weighting is an additional attribute added to collection members</a:t>
            </a:r>
          </a:p>
          <a:p>
            <a:pPr marL="460375" indent="-460375">
              <a:buSzPct val="80000"/>
              <a:buBlip>
                <a:blip r:embed="rId2"/>
              </a:buBlip>
            </a:pPr>
            <a:r>
              <a:rPr lang="en-US" sz="2400" dirty="0">
                <a:gradFill>
                  <a:gsLst>
                    <a:gs pos="0">
                      <a:schemeClr val="tx1"/>
                    </a:gs>
                    <a:gs pos="86000">
                      <a:schemeClr val="tx1"/>
                    </a:gs>
                  </a:gsLst>
                  <a:lin ang="5400000" scaled="0"/>
                </a:gradFill>
              </a:rPr>
              <a:t>Useful for managing ratios within the collection members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80" y="2554515"/>
            <a:ext cx="7329503" cy="4036786"/>
          </a:xfrm>
          <a:prstGeom prst="rect">
            <a:avLst/>
          </a:prstGeom>
          <a:noFill/>
          <a:ln>
            <a:noFill/>
          </a:ln>
          <a:effectLst>
            <a:outerShdw blurRad="50800" dist="203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13542" y="4242062"/>
            <a:ext cx="480767" cy="112179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094932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2622136" y="3331229"/>
            <a:ext cx="3978689" cy="663197"/>
          </a:xfrm>
          <a:prstGeom prst="rect">
            <a:avLst/>
          </a:prstGeom>
          <a:noFill/>
          <a:ln>
            <a:noFill/>
          </a:ln>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cs typeface="Arial" charset="0"/>
              </a:rPr>
              <a:t>© </a:t>
            </a:r>
            <a:r>
              <a:rPr lang="en-US" sz="700" dirty="0" smtClean="0">
                <a:gradFill>
                  <a:gsLst>
                    <a:gs pos="0">
                      <a:schemeClr val="tx1"/>
                    </a:gs>
                    <a:gs pos="100000">
                      <a:schemeClr val="tx1"/>
                    </a:gs>
                  </a:gsLst>
                  <a:lin ang="5400000" scaled="0"/>
                </a:gradFill>
                <a:cs typeface="Arial" charset="0"/>
              </a:rPr>
              <a:t>2011 Microsoft </a:t>
            </a:r>
            <a:r>
              <a:rPr lang="en-US" sz="700" dirty="0">
                <a:gradFill>
                  <a:gsLst>
                    <a:gs pos="0">
                      <a:schemeClr val="tx1"/>
                    </a:gs>
                    <a:gs pos="100000">
                      <a:schemeClr val="tx1"/>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cs typeface="Arial" charset="0"/>
              </a:rPr>
              <a:t/>
            </a:r>
            <a:br>
              <a:rPr lang="en-US" sz="700" dirty="0" smtClean="0">
                <a:gradFill>
                  <a:gsLst>
                    <a:gs pos="0">
                      <a:schemeClr val="tx1"/>
                    </a:gs>
                    <a:gs pos="100000">
                      <a:schemeClr val="tx1"/>
                    </a:gs>
                  </a:gsLst>
                  <a:lin ang="5400000" scaled="0"/>
                </a:gradFill>
                <a:cs typeface="Arial" charset="0"/>
              </a:rPr>
            </a:br>
            <a:r>
              <a:rPr lang="en-US" sz="700" dirty="0" smtClean="0">
                <a:gradFill>
                  <a:gsLst>
                    <a:gs pos="0">
                      <a:schemeClr val="tx1"/>
                    </a:gs>
                    <a:gs pos="100000">
                      <a:schemeClr val="tx1"/>
                    </a:gs>
                  </a:gsLst>
                  <a:lin ang="5400000" scaled="0"/>
                </a:gradFill>
                <a:cs typeface="Arial" charset="0"/>
              </a:rPr>
              <a:t>MICROSOFT </a:t>
            </a:r>
            <a:r>
              <a:rPr lang="en-US" sz="700" dirty="0">
                <a:gradFill>
                  <a:gsLst>
                    <a:gs pos="0">
                      <a:schemeClr val="tx1"/>
                    </a:gs>
                    <a:gs pos="100000">
                      <a:schemeClr val="tx1"/>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2056641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ierarchy">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4.xml><?xml version="1.0" encoding="utf-8"?>
<ct:contentTypeSchema xmlns:ct="http://schemas.microsoft.com/office/2006/metadata/contentType" xmlns:ma="http://schemas.microsoft.com/office/2006/metadata/properties/metaAttributes" ct:_="" ma:_="" ma:contentTypeName="Document" ma:contentTypeID="0x010100D5EC953D9766264AAA954FEAEFF42418" ma:contentTypeVersion="0" ma:contentTypeDescription="Create a new document." ma:contentTypeScope="" ma:versionID="f986e6b0b3785acd8afa52502b04898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Props1.xml><?xml version="1.0" encoding="utf-8"?>
<ds:datastoreItem xmlns:ds="http://schemas.openxmlformats.org/officeDocument/2006/customXml" ds:itemID="{D7AC898B-4799-422C-BE21-06FF21CA5163}">
  <ds:schemaRefs>
    <ds:schemaRef ds:uri="http://schemas.microsoft.com/VisualStudio/2011/storyboarding/control"/>
  </ds:schemaRefs>
</ds:datastoreItem>
</file>

<file path=customXml/itemProps2.xml><?xml version="1.0" encoding="utf-8"?>
<ds:datastoreItem xmlns:ds="http://schemas.openxmlformats.org/officeDocument/2006/customXml" ds:itemID="{5A5A2385-21D5-4436-AAF0-218B02313DA3}">
  <ds:schemaRef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9565EFF-5DF2-42AD-B5DF-EB0C06799316}">
  <ds:schemaRefs>
    <ds:schemaRef ds:uri="http://schemas.microsoft.com/VisualStudio/2011/storyboarding/control"/>
  </ds:schemaRefs>
</ds:datastoreItem>
</file>

<file path=customXml/itemProps4.xml><?xml version="1.0" encoding="utf-8"?>
<ds:datastoreItem xmlns:ds="http://schemas.openxmlformats.org/officeDocument/2006/customXml" ds:itemID="{A12D181B-FBE0-4D54-8E27-E37EB1168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129CF934-B91E-4BDF-B88E-130C6CF5BD0B}">
  <ds:schemaRefs>
    <ds:schemaRef ds:uri="http://schemas.microsoft.com/sharepoint/v3/contenttype/forms"/>
  </ds:schemaRefs>
</ds:datastoreItem>
</file>

<file path=customXml/itemProps6.xml><?xml version="1.0" encoding="utf-8"?>
<ds:datastoreItem xmlns:ds="http://schemas.openxmlformats.org/officeDocument/2006/customXml" ds:itemID="{E8F18CD8-1B88-40C9-9792-8C984C747679}">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Hierarchy</Template>
  <TotalTime>228</TotalTime>
  <Words>402</Words>
  <Application>Microsoft Office PowerPoint</Application>
  <PresentationFormat>On-screen Show (4:3)</PresentationFormat>
  <Paragraphs>44</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Hierarchy</vt:lpstr>
      <vt:lpstr>White with Consolas font for code slides</vt:lpstr>
      <vt:lpstr>Hierarchies</vt:lpstr>
      <vt:lpstr>Agenda</vt:lpstr>
      <vt:lpstr>PowerPoint Presentation</vt:lpstr>
      <vt:lpstr>PowerPoint Presentation</vt:lpstr>
      <vt:lpstr>PowerPoint Presentation</vt:lpstr>
      <vt:lpstr>What is a Collection? </vt:lpstr>
      <vt:lpstr>Weighting of Collection Members </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Hierarchies</dc:title>
  <dc:subject>&lt;Event Name Here&gt;</dc:subject>
  <dc:creator>Tyler Graham</dc:creator>
  <dc:description>Template: Sylvia Tedjo, Silver Fox Productions
Formatting:
Event Date:
Event Location:
Audience Type:</dc:description>
  <cp:lastModifiedBy>Anand Subbaraj</cp:lastModifiedBy>
  <cp:revision>6</cp:revision>
  <cp:lastPrinted>2010-05-11T05:02:34Z</cp:lastPrinted>
  <dcterms:created xsi:type="dcterms:W3CDTF">2011-11-23T19:56:43Z</dcterms:created>
  <dcterms:modified xsi:type="dcterms:W3CDTF">2012-01-20T07:35:16Z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TfsStoryboard">
    <vt:bool>true</vt:bool>
  </property>
  <property fmtid="{D5CDD505-2E9C-101B-9397-08002B2CF9AE}" pid="3" name="ContentTypeId">
    <vt:lpwstr>0x010100D5EC953D9766264AAA954FEAEFF42418</vt:lpwstr>
  </property>
</Properties>
</file>