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6"/>
  </p:notesMasterIdLst>
  <p:handoutMasterIdLst>
    <p:handoutMasterId r:id="rId17"/>
  </p:handoutMasterIdLst>
  <p:sldIdLst>
    <p:sldId id="256" r:id="rId6"/>
    <p:sldId id="286" r:id="rId7"/>
    <p:sldId id="297" r:id="rId8"/>
    <p:sldId id="306" r:id="rId9"/>
    <p:sldId id="305" r:id="rId10"/>
    <p:sldId id="299" r:id="rId11"/>
    <p:sldId id="300" r:id="rId12"/>
    <p:sldId id="267" r:id="rId13"/>
    <p:sldId id="302" r:id="rId14"/>
    <p:sldId id="268" r:id="rId1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68A25"/>
    <a:srgbClr val="08B832"/>
    <a:srgbClr val="08A832"/>
    <a:srgbClr val="056B1D"/>
    <a:srgbClr val="045417"/>
    <a:srgbClr val="DA5800"/>
    <a:srgbClr val="FF6600"/>
    <a:srgbClr val="FF7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8" autoAdjust="0"/>
    <p:restoredTop sz="87461" autoAdjust="0"/>
  </p:normalViewPr>
  <p:slideViewPr>
    <p:cSldViewPr snapToGrid="0">
      <p:cViewPr varScale="1">
        <p:scale>
          <a:sx n="116" d="100"/>
          <a:sy n="116" d="100"/>
        </p:scale>
        <p:origin x="-1482" y="-114"/>
      </p:cViewPr>
      <p:guideLst>
        <p:guide orient="horz" pos="144"/>
        <p:guide orient="horz" pos="1200"/>
        <p:guide orient="horz" pos="2736"/>
        <p:guide orient="horz" pos="4176"/>
        <p:guide orient="horz" pos="1488"/>
        <p:guide orient="horz" pos="912"/>
        <p:guide pos="2880"/>
        <p:guide pos="240"/>
        <p:guide pos="865"/>
        <p:guide pos="5518"/>
        <p:guide pos="5299"/>
        <p:guide pos="458"/>
        <p:guide pos="4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1BD29-C1B2-45E8-A777-0FF7CBBA2ED6}" type="doc">
      <dgm:prSet loTypeId="urn:microsoft.com/office/officeart/2005/8/layout/chevron1" loCatId="process" qsTypeId="urn:microsoft.com/office/officeart/2005/8/quickstyle/simple1" qsCatId="simple" csTypeId="urn:microsoft.com/office/officeart/2005/8/colors/accent1_2" csCatId="accent1" phldr="1"/>
      <dgm:spPr/>
    </dgm:pt>
    <dgm:pt modelId="{B50E5F88-B795-4AAE-A4B5-67395BD7A3BD}">
      <dgm:prSet phldrT="[Text]" custT="1"/>
      <dgm:spPr/>
      <dgm:t>
        <a:bodyPr/>
        <a:lstStyle/>
        <a:p>
          <a:r>
            <a:rPr lang="en-US" sz="900" dirty="0" smtClean="0"/>
            <a:t>Load Dimensions into Excel</a:t>
          </a:r>
          <a:endParaRPr lang="en-US" sz="900" dirty="0"/>
        </a:p>
      </dgm:t>
    </dgm:pt>
    <dgm:pt modelId="{1E186F2F-4989-4B8A-AC2A-E1C84D428F23}" type="parTrans" cxnId="{8B45726D-083E-48BE-BC03-E0F78ACEA84A}">
      <dgm:prSet/>
      <dgm:spPr/>
      <dgm:t>
        <a:bodyPr/>
        <a:lstStyle/>
        <a:p>
          <a:endParaRPr lang="en-US" sz="2000"/>
        </a:p>
      </dgm:t>
    </dgm:pt>
    <dgm:pt modelId="{C5388E2A-4FB1-4996-BE6C-6D4C6C124643}" type="sibTrans" cxnId="{8B45726D-083E-48BE-BC03-E0F78ACEA84A}">
      <dgm:prSet/>
      <dgm:spPr/>
      <dgm:t>
        <a:bodyPr/>
        <a:lstStyle/>
        <a:p>
          <a:endParaRPr lang="en-US" sz="2000"/>
        </a:p>
      </dgm:t>
    </dgm:pt>
    <dgm:pt modelId="{0F67391B-739A-490A-89C7-F306D3E8D674}">
      <dgm:prSet phldrT="[Text]" custT="1"/>
      <dgm:spPr/>
      <dgm:t>
        <a:bodyPr/>
        <a:lstStyle/>
        <a:p>
          <a:r>
            <a:rPr lang="en-US" sz="900" dirty="0" smtClean="0"/>
            <a:t>Create Entities in MDS </a:t>
          </a:r>
          <a:endParaRPr lang="en-US" sz="900" dirty="0"/>
        </a:p>
      </dgm:t>
    </dgm:pt>
    <dgm:pt modelId="{E1B4C0BA-8BD2-49EC-B7CA-E130AE082633}" type="parTrans" cxnId="{30CF9865-5367-493B-A044-89EDF23D4613}">
      <dgm:prSet/>
      <dgm:spPr/>
      <dgm:t>
        <a:bodyPr/>
        <a:lstStyle/>
        <a:p>
          <a:endParaRPr lang="en-US" sz="2000"/>
        </a:p>
      </dgm:t>
    </dgm:pt>
    <dgm:pt modelId="{F82F9676-C3CB-4EE7-86F0-1B1DDE40BC89}" type="sibTrans" cxnId="{30CF9865-5367-493B-A044-89EDF23D4613}">
      <dgm:prSet/>
      <dgm:spPr/>
      <dgm:t>
        <a:bodyPr/>
        <a:lstStyle/>
        <a:p>
          <a:endParaRPr lang="en-US" sz="2000"/>
        </a:p>
      </dgm:t>
    </dgm:pt>
    <dgm:pt modelId="{ACACBD30-DA6B-440B-926A-3B596815E764}">
      <dgm:prSet phldrT="[Text]" custT="1"/>
      <dgm:spPr/>
      <dgm:t>
        <a:bodyPr/>
        <a:lstStyle/>
        <a:p>
          <a:r>
            <a:rPr lang="en-US" sz="900" dirty="0" smtClean="0"/>
            <a:t>Create Relations between Entities</a:t>
          </a:r>
          <a:endParaRPr lang="en-US" sz="900" dirty="0"/>
        </a:p>
      </dgm:t>
    </dgm:pt>
    <dgm:pt modelId="{CF246BF4-52D8-4242-8175-8F6C85E338B5}" type="parTrans" cxnId="{2B9D7F88-A358-4CEB-99EF-32D8B9F0DBE5}">
      <dgm:prSet/>
      <dgm:spPr/>
      <dgm:t>
        <a:bodyPr/>
        <a:lstStyle/>
        <a:p>
          <a:endParaRPr lang="en-US" sz="2000"/>
        </a:p>
      </dgm:t>
    </dgm:pt>
    <dgm:pt modelId="{80C32A73-EF56-4D97-A5D3-129A81B011B4}" type="sibTrans" cxnId="{2B9D7F88-A358-4CEB-99EF-32D8B9F0DBE5}">
      <dgm:prSet/>
      <dgm:spPr/>
      <dgm:t>
        <a:bodyPr/>
        <a:lstStyle/>
        <a:p>
          <a:endParaRPr lang="en-US" sz="2000"/>
        </a:p>
      </dgm:t>
    </dgm:pt>
    <dgm:pt modelId="{9C091E6E-E651-4A85-A640-F0A24EA5848D}">
      <dgm:prSet phldrT="[Text]" custT="1"/>
      <dgm:spPr/>
      <dgm:t>
        <a:bodyPr/>
        <a:lstStyle/>
        <a:p>
          <a:r>
            <a:rPr lang="en-US" sz="900" dirty="0" smtClean="0"/>
            <a:t>Create Hierarchy</a:t>
          </a:r>
          <a:endParaRPr lang="en-US" sz="900" dirty="0"/>
        </a:p>
      </dgm:t>
    </dgm:pt>
    <dgm:pt modelId="{C7AE283D-86E2-4B45-8DC6-385450530E5D}" type="parTrans" cxnId="{DBCFE831-F087-46B1-8D97-300A4B150CA8}">
      <dgm:prSet/>
      <dgm:spPr/>
      <dgm:t>
        <a:bodyPr/>
        <a:lstStyle/>
        <a:p>
          <a:endParaRPr lang="en-US" sz="2000"/>
        </a:p>
      </dgm:t>
    </dgm:pt>
    <dgm:pt modelId="{7A49CB68-542C-4C75-B1FA-7D23847CE5BA}" type="sibTrans" cxnId="{DBCFE831-F087-46B1-8D97-300A4B150CA8}">
      <dgm:prSet/>
      <dgm:spPr/>
      <dgm:t>
        <a:bodyPr/>
        <a:lstStyle/>
        <a:p>
          <a:endParaRPr lang="en-US" sz="2000"/>
        </a:p>
      </dgm:t>
    </dgm:pt>
    <dgm:pt modelId="{4B01FFE6-42E9-4AD5-A37A-FD13344A2861}">
      <dgm:prSet phldrT="[Text]" custT="1"/>
      <dgm:spPr/>
      <dgm:t>
        <a:bodyPr/>
        <a:lstStyle/>
        <a:p>
          <a:r>
            <a:rPr lang="en-US" sz="900" dirty="0" smtClean="0"/>
            <a:t>Create Subscription View</a:t>
          </a:r>
          <a:endParaRPr lang="en-US" sz="900" dirty="0"/>
        </a:p>
      </dgm:t>
    </dgm:pt>
    <dgm:pt modelId="{DB2AAFDA-75E2-48B2-8657-C5766AAAD6E1}" type="parTrans" cxnId="{032903AD-18AC-4338-AC74-87CA6E7EA6AE}">
      <dgm:prSet/>
      <dgm:spPr/>
      <dgm:t>
        <a:bodyPr/>
        <a:lstStyle/>
        <a:p>
          <a:endParaRPr lang="en-US" sz="2000"/>
        </a:p>
      </dgm:t>
    </dgm:pt>
    <dgm:pt modelId="{C70C5463-9213-4F52-9109-E6CB92B60064}" type="sibTrans" cxnId="{032903AD-18AC-4338-AC74-87CA6E7EA6AE}">
      <dgm:prSet/>
      <dgm:spPr/>
      <dgm:t>
        <a:bodyPr/>
        <a:lstStyle/>
        <a:p>
          <a:endParaRPr lang="en-US" sz="2000"/>
        </a:p>
      </dgm:t>
    </dgm:pt>
    <dgm:pt modelId="{4E100547-409F-4D1E-A2F7-74D28A3FDCF4}">
      <dgm:prSet phldrT="[Text]" custT="1"/>
      <dgm:spPr/>
      <dgm:t>
        <a:bodyPr/>
        <a:lstStyle/>
        <a:p>
          <a:r>
            <a:rPr lang="en-US" sz="900" dirty="0" smtClean="0"/>
            <a:t>Load into </a:t>
          </a:r>
          <a:r>
            <a:rPr lang="en-US" sz="900" dirty="0" err="1" smtClean="0"/>
            <a:t>DataMart</a:t>
          </a:r>
          <a:endParaRPr lang="en-US" sz="900" dirty="0"/>
        </a:p>
      </dgm:t>
    </dgm:pt>
    <dgm:pt modelId="{7CCB5F37-16AE-4E27-BFFB-D03EC88EEEFD}" type="parTrans" cxnId="{B1C68984-9E1B-4FAA-8442-5CDFC6DC1463}">
      <dgm:prSet/>
      <dgm:spPr/>
      <dgm:t>
        <a:bodyPr/>
        <a:lstStyle/>
        <a:p>
          <a:endParaRPr lang="en-US" sz="2000"/>
        </a:p>
      </dgm:t>
    </dgm:pt>
    <dgm:pt modelId="{0C401669-8C89-4E42-AF57-6605DEB54B40}" type="sibTrans" cxnId="{B1C68984-9E1B-4FAA-8442-5CDFC6DC1463}">
      <dgm:prSet/>
      <dgm:spPr/>
      <dgm:t>
        <a:bodyPr/>
        <a:lstStyle/>
        <a:p>
          <a:endParaRPr lang="en-US" sz="2000"/>
        </a:p>
      </dgm:t>
    </dgm:pt>
    <dgm:pt modelId="{E9F068E4-0ED5-459A-A7A1-AC864F7A76BC}">
      <dgm:prSet phldrT="[Text]" custT="1"/>
      <dgm:spPr/>
      <dgm:t>
        <a:bodyPr/>
        <a:lstStyle/>
        <a:p>
          <a:r>
            <a:rPr lang="en-US" sz="900" dirty="0" smtClean="0"/>
            <a:t>Load into </a:t>
          </a:r>
          <a:r>
            <a:rPr lang="en-US" sz="900" dirty="0" err="1" smtClean="0"/>
            <a:t>PowerPivot</a:t>
          </a:r>
          <a:endParaRPr lang="en-US" sz="900" dirty="0"/>
        </a:p>
      </dgm:t>
    </dgm:pt>
    <dgm:pt modelId="{81B2BD30-AE0A-4686-B897-170A6C3BCC6B}" type="parTrans" cxnId="{7AF69C9B-5159-4EFF-B9AE-E638797A76E1}">
      <dgm:prSet/>
      <dgm:spPr/>
      <dgm:t>
        <a:bodyPr/>
        <a:lstStyle/>
        <a:p>
          <a:endParaRPr lang="en-US" sz="2000"/>
        </a:p>
      </dgm:t>
    </dgm:pt>
    <dgm:pt modelId="{BE15D1FE-B989-4458-B256-DC5998F95363}" type="sibTrans" cxnId="{7AF69C9B-5159-4EFF-B9AE-E638797A76E1}">
      <dgm:prSet/>
      <dgm:spPr/>
      <dgm:t>
        <a:bodyPr/>
        <a:lstStyle/>
        <a:p>
          <a:endParaRPr lang="en-US" sz="2000"/>
        </a:p>
      </dgm:t>
    </dgm:pt>
    <dgm:pt modelId="{3CF2BC3C-E0AE-4AC5-A3D2-D0739527D579}" type="pres">
      <dgm:prSet presAssocID="{F121BD29-C1B2-45E8-A777-0FF7CBBA2ED6}" presName="Name0" presStyleCnt="0">
        <dgm:presLayoutVars>
          <dgm:dir/>
          <dgm:animLvl val="lvl"/>
          <dgm:resizeHandles val="exact"/>
        </dgm:presLayoutVars>
      </dgm:prSet>
      <dgm:spPr/>
    </dgm:pt>
    <dgm:pt modelId="{67C58F11-F383-4580-AA48-43A4BB93730F}" type="pres">
      <dgm:prSet presAssocID="{B50E5F88-B795-4AAE-A4B5-67395BD7A3BD}" presName="parTxOnly" presStyleLbl="node1" presStyleIdx="0" presStyleCnt="7">
        <dgm:presLayoutVars>
          <dgm:chMax val="0"/>
          <dgm:chPref val="0"/>
          <dgm:bulletEnabled val="1"/>
        </dgm:presLayoutVars>
      </dgm:prSet>
      <dgm:spPr/>
      <dgm:t>
        <a:bodyPr/>
        <a:lstStyle/>
        <a:p>
          <a:endParaRPr lang="en-US"/>
        </a:p>
      </dgm:t>
    </dgm:pt>
    <dgm:pt modelId="{76DD6993-983A-465C-BF1C-59B27181BB5A}" type="pres">
      <dgm:prSet presAssocID="{C5388E2A-4FB1-4996-BE6C-6D4C6C124643}" presName="parTxOnlySpace" presStyleCnt="0"/>
      <dgm:spPr/>
    </dgm:pt>
    <dgm:pt modelId="{844B9D79-7A65-45E0-AA0F-E67881C48F75}" type="pres">
      <dgm:prSet presAssocID="{0F67391B-739A-490A-89C7-F306D3E8D674}" presName="parTxOnly" presStyleLbl="node1" presStyleIdx="1" presStyleCnt="7">
        <dgm:presLayoutVars>
          <dgm:chMax val="0"/>
          <dgm:chPref val="0"/>
          <dgm:bulletEnabled val="1"/>
        </dgm:presLayoutVars>
      </dgm:prSet>
      <dgm:spPr/>
      <dgm:t>
        <a:bodyPr/>
        <a:lstStyle/>
        <a:p>
          <a:endParaRPr lang="en-US"/>
        </a:p>
      </dgm:t>
    </dgm:pt>
    <dgm:pt modelId="{5B970616-7499-43BF-9F2E-4262353A54F9}" type="pres">
      <dgm:prSet presAssocID="{F82F9676-C3CB-4EE7-86F0-1B1DDE40BC89}" presName="parTxOnlySpace" presStyleCnt="0"/>
      <dgm:spPr/>
    </dgm:pt>
    <dgm:pt modelId="{8E913B0F-C55E-4C07-ACBC-E49EAE24131D}" type="pres">
      <dgm:prSet presAssocID="{ACACBD30-DA6B-440B-926A-3B596815E764}" presName="parTxOnly" presStyleLbl="node1" presStyleIdx="2" presStyleCnt="7">
        <dgm:presLayoutVars>
          <dgm:chMax val="0"/>
          <dgm:chPref val="0"/>
          <dgm:bulletEnabled val="1"/>
        </dgm:presLayoutVars>
      </dgm:prSet>
      <dgm:spPr/>
      <dgm:t>
        <a:bodyPr/>
        <a:lstStyle/>
        <a:p>
          <a:endParaRPr lang="en-US"/>
        </a:p>
      </dgm:t>
    </dgm:pt>
    <dgm:pt modelId="{9D9AA116-406F-4706-80AD-B3EB480EBE63}" type="pres">
      <dgm:prSet presAssocID="{80C32A73-EF56-4D97-A5D3-129A81B011B4}" presName="parTxOnlySpace" presStyleCnt="0"/>
      <dgm:spPr/>
    </dgm:pt>
    <dgm:pt modelId="{8D8C0988-2E0F-416E-9A35-A47C9A82E22A}" type="pres">
      <dgm:prSet presAssocID="{9C091E6E-E651-4A85-A640-F0A24EA5848D}" presName="parTxOnly" presStyleLbl="node1" presStyleIdx="3" presStyleCnt="7">
        <dgm:presLayoutVars>
          <dgm:chMax val="0"/>
          <dgm:chPref val="0"/>
          <dgm:bulletEnabled val="1"/>
        </dgm:presLayoutVars>
      </dgm:prSet>
      <dgm:spPr/>
      <dgm:t>
        <a:bodyPr/>
        <a:lstStyle/>
        <a:p>
          <a:endParaRPr lang="en-US"/>
        </a:p>
      </dgm:t>
    </dgm:pt>
    <dgm:pt modelId="{4D2C1D2C-8CE5-44E5-B846-B629412EB9ED}" type="pres">
      <dgm:prSet presAssocID="{7A49CB68-542C-4C75-B1FA-7D23847CE5BA}" presName="parTxOnlySpace" presStyleCnt="0"/>
      <dgm:spPr/>
    </dgm:pt>
    <dgm:pt modelId="{C78A19BB-DC4F-42D5-AC40-EF74EA56AFF0}" type="pres">
      <dgm:prSet presAssocID="{4B01FFE6-42E9-4AD5-A37A-FD13344A2861}" presName="parTxOnly" presStyleLbl="node1" presStyleIdx="4" presStyleCnt="7">
        <dgm:presLayoutVars>
          <dgm:chMax val="0"/>
          <dgm:chPref val="0"/>
          <dgm:bulletEnabled val="1"/>
        </dgm:presLayoutVars>
      </dgm:prSet>
      <dgm:spPr/>
      <dgm:t>
        <a:bodyPr/>
        <a:lstStyle/>
        <a:p>
          <a:endParaRPr lang="en-US"/>
        </a:p>
      </dgm:t>
    </dgm:pt>
    <dgm:pt modelId="{07141C44-892A-47DF-8E6E-CEF2EA308610}" type="pres">
      <dgm:prSet presAssocID="{C70C5463-9213-4F52-9109-E6CB92B60064}" presName="parTxOnlySpace" presStyleCnt="0"/>
      <dgm:spPr/>
    </dgm:pt>
    <dgm:pt modelId="{A200D8FE-734E-4DB5-AEFB-D7F1B1A1349C}" type="pres">
      <dgm:prSet presAssocID="{4E100547-409F-4D1E-A2F7-74D28A3FDCF4}" presName="parTxOnly" presStyleLbl="node1" presStyleIdx="5" presStyleCnt="7">
        <dgm:presLayoutVars>
          <dgm:chMax val="0"/>
          <dgm:chPref val="0"/>
          <dgm:bulletEnabled val="1"/>
        </dgm:presLayoutVars>
      </dgm:prSet>
      <dgm:spPr/>
      <dgm:t>
        <a:bodyPr/>
        <a:lstStyle/>
        <a:p>
          <a:endParaRPr lang="en-US"/>
        </a:p>
      </dgm:t>
    </dgm:pt>
    <dgm:pt modelId="{7AC1515B-0C51-4698-9A1E-B3BC13F1F8C3}" type="pres">
      <dgm:prSet presAssocID="{0C401669-8C89-4E42-AF57-6605DEB54B40}" presName="parTxOnlySpace" presStyleCnt="0"/>
      <dgm:spPr/>
    </dgm:pt>
    <dgm:pt modelId="{3E861D04-BD2B-4779-B21A-3E5AF69A8F8E}" type="pres">
      <dgm:prSet presAssocID="{E9F068E4-0ED5-459A-A7A1-AC864F7A76BC}" presName="parTxOnly" presStyleLbl="node1" presStyleIdx="6" presStyleCnt="7">
        <dgm:presLayoutVars>
          <dgm:chMax val="0"/>
          <dgm:chPref val="0"/>
          <dgm:bulletEnabled val="1"/>
        </dgm:presLayoutVars>
      </dgm:prSet>
      <dgm:spPr/>
      <dgm:t>
        <a:bodyPr/>
        <a:lstStyle/>
        <a:p>
          <a:endParaRPr lang="en-US"/>
        </a:p>
      </dgm:t>
    </dgm:pt>
  </dgm:ptLst>
  <dgm:cxnLst>
    <dgm:cxn modelId="{52FD4906-02D7-4C49-8E86-ED7C56340EEE}" type="presOf" srcId="{F121BD29-C1B2-45E8-A777-0FF7CBBA2ED6}" destId="{3CF2BC3C-E0AE-4AC5-A3D2-D0739527D579}" srcOrd="0" destOrd="0" presId="urn:microsoft.com/office/officeart/2005/8/layout/chevron1"/>
    <dgm:cxn modelId="{CDDCD31A-5C4C-49FF-A055-3FAF569A437C}" type="presOf" srcId="{B50E5F88-B795-4AAE-A4B5-67395BD7A3BD}" destId="{67C58F11-F383-4580-AA48-43A4BB93730F}" srcOrd="0" destOrd="0" presId="urn:microsoft.com/office/officeart/2005/8/layout/chevron1"/>
    <dgm:cxn modelId="{37A44EF7-EE6B-411B-9F5F-03167A973561}" type="presOf" srcId="{4B01FFE6-42E9-4AD5-A37A-FD13344A2861}" destId="{C78A19BB-DC4F-42D5-AC40-EF74EA56AFF0}" srcOrd="0" destOrd="0" presId="urn:microsoft.com/office/officeart/2005/8/layout/chevron1"/>
    <dgm:cxn modelId="{032903AD-18AC-4338-AC74-87CA6E7EA6AE}" srcId="{F121BD29-C1B2-45E8-A777-0FF7CBBA2ED6}" destId="{4B01FFE6-42E9-4AD5-A37A-FD13344A2861}" srcOrd="4" destOrd="0" parTransId="{DB2AAFDA-75E2-48B2-8657-C5766AAAD6E1}" sibTransId="{C70C5463-9213-4F52-9109-E6CB92B60064}"/>
    <dgm:cxn modelId="{9C9F3147-BA13-4E3A-80C3-AF82C9DF79D5}" type="presOf" srcId="{ACACBD30-DA6B-440B-926A-3B596815E764}" destId="{8E913B0F-C55E-4C07-ACBC-E49EAE24131D}" srcOrd="0" destOrd="0" presId="urn:microsoft.com/office/officeart/2005/8/layout/chevron1"/>
    <dgm:cxn modelId="{B1C68984-9E1B-4FAA-8442-5CDFC6DC1463}" srcId="{F121BD29-C1B2-45E8-A777-0FF7CBBA2ED6}" destId="{4E100547-409F-4D1E-A2F7-74D28A3FDCF4}" srcOrd="5" destOrd="0" parTransId="{7CCB5F37-16AE-4E27-BFFB-D03EC88EEEFD}" sibTransId="{0C401669-8C89-4E42-AF57-6605DEB54B40}"/>
    <dgm:cxn modelId="{0250F978-B459-4A61-999F-EDFAE47F2E30}" type="presOf" srcId="{4E100547-409F-4D1E-A2F7-74D28A3FDCF4}" destId="{A200D8FE-734E-4DB5-AEFB-D7F1B1A1349C}" srcOrd="0" destOrd="0" presId="urn:microsoft.com/office/officeart/2005/8/layout/chevron1"/>
    <dgm:cxn modelId="{629D6F35-8DCE-4E23-8942-AE693C41FAEA}" type="presOf" srcId="{E9F068E4-0ED5-459A-A7A1-AC864F7A76BC}" destId="{3E861D04-BD2B-4779-B21A-3E5AF69A8F8E}" srcOrd="0" destOrd="0" presId="urn:microsoft.com/office/officeart/2005/8/layout/chevron1"/>
    <dgm:cxn modelId="{7AF69C9B-5159-4EFF-B9AE-E638797A76E1}" srcId="{F121BD29-C1B2-45E8-A777-0FF7CBBA2ED6}" destId="{E9F068E4-0ED5-459A-A7A1-AC864F7A76BC}" srcOrd="6" destOrd="0" parTransId="{81B2BD30-AE0A-4686-B897-170A6C3BCC6B}" sibTransId="{BE15D1FE-B989-4458-B256-DC5998F95363}"/>
    <dgm:cxn modelId="{B4D40876-00A0-4AEB-B4C6-142B8743DEC3}" type="presOf" srcId="{0F67391B-739A-490A-89C7-F306D3E8D674}" destId="{844B9D79-7A65-45E0-AA0F-E67881C48F75}" srcOrd="0" destOrd="0" presId="urn:microsoft.com/office/officeart/2005/8/layout/chevron1"/>
    <dgm:cxn modelId="{30CF9865-5367-493B-A044-89EDF23D4613}" srcId="{F121BD29-C1B2-45E8-A777-0FF7CBBA2ED6}" destId="{0F67391B-739A-490A-89C7-F306D3E8D674}" srcOrd="1" destOrd="0" parTransId="{E1B4C0BA-8BD2-49EC-B7CA-E130AE082633}" sibTransId="{F82F9676-C3CB-4EE7-86F0-1B1DDE40BC89}"/>
    <dgm:cxn modelId="{8B45726D-083E-48BE-BC03-E0F78ACEA84A}" srcId="{F121BD29-C1B2-45E8-A777-0FF7CBBA2ED6}" destId="{B50E5F88-B795-4AAE-A4B5-67395BD7A3BD}" srcOrd="0" destOrd="0" parTransId="{1E186F2F-4989-4B8A-AC2A-E1C84D428F23}" sibTransId="{C5388E2A-4FB1-4996-BE6C-6D4C6C124643}"/>
    <dgm:cxn modelId="{DBCFE831-F087-46B1-8D97-300A4B150CA8}" srcId="{F121BD29-C1B2-45E8-A777-0FF7CBBA2ED6}" destId="{9C091E6E-E651-4A85-A640-F0A24EA5848D}" srcOrd="3" destOrd="0" parTransId="{C7AE283D-86E2-4B45-8DC6-385450530E5D}" sibTransId="{7A49CB68-542C-4C75-B1FA-7D23847CE5BA}"/>
    <dgm:cxn modelId="{2B9D7F88-A358-4CEB-99EF-32D8B9F0DBE5}" srcId="{F121BD29-C1B2-45E8-A777-0FF7CBBA2ED6}" destId="{ACACBD30-DA6B-440B-926A-3B596815E764}" srcOrd="2" destOrd="0" parTransId="{CF246BF4-52D8-4242-8175-8F6C85E338B5}" sibTransId="{80C32A73-EF56-4D97-A5D3-129A81B011B4}"/>
    <dgm:cxn modelId="{66872EEC-3831-4F7A-97BB-0836FB859CF1}" type="presOf" srcId="{9C091E6E-E651-4A85-A640-F0A24EA5848D}" destId="{8D8C0988-2E0F-416E-9A35-A47C9A82E22A}" srcOrd="0" destOrd="0" presId="urn:microsoft.com/office/officeart/2005/8/layout/chevron1"/>
    <dgm:cxn modelId="{340259BA-C236-4761-BD8F-19960EFF5A86}" type="presParOf" srcId="{3CF2BC3C-E0AE-4AC5-A3D2-D0739527D579}" destId="{67C58F11-F383-4580-AA48-43A4BB93730F}" srcOrd="0" destOrd="0" presId="urn:microsoft.com/office/officeart/2005/8/layout/chevron1"/>
    <dgm:cxn modelId="{10F8FC9F-71D6-4FFE-966A-EAE180F5072B}" type="presParOf" srcId="{3CF2BC3C-E0AE-4AC5-A3D2-D0739527D579}" destId="{76DD6993-983A-465C-BF1C-59B27181BB5A}" srcOrd="1" destOrd="0" presId="urn:microsoft.com/office/officeart/2005/8/layout/chevron1"/>
    <dgm:cxn modelId="{54F12642-41C0-4F4C-A678-818A75B652FA}" type="presParOf" srcId="{3CF2BC3C-E0AE-4AC5-A3D2-D0739527D579}" destId="{844B9D79-7A65-45E0-AA0F-E67881C48F75}" srcOrd="2" destOrd="0" presId="urn:microsoft.com/office/officeart/2005/8/layout/chevron1"/>
    <dgm:cxn modelId="{BCBFE450-C9E9-4156-B589-1F12B9FCBD90}" type="presParOf" srcId="{3CF2BC3C-E0AE-4AC5-A3D2-D0739527D579}" destId="{5B970616-7499-43BF-9F2E-4262353A54F9}" srcOrd="3" destOrd="0" presId="urn:microsoft.com/office/officeart/2005/8/layout/chevron1"/>
    <dgm:cxn modelId="{E12B62F0-D33E-4C80-9EEA-8B82AA9AD9EC}" type="presParOf" srcId="{3CF2BC3C-E0AE-4AC5-A3D2-D0739527D579}" destId="{8E913B0F-C55E-4C07-ACBC-E49EAE24131D}" srcOrd="4" destOrd="0" presId="urn:microsoft.com/office/officeart/2005/8/layout/chevron1"/>
    <dgm:cxn modelId="{2D2CA9B3-05A0-4A39-9147-87931BC073E4}" type="presParOf" srcId="{3CF2BC3C-E0AE-4AC5-A3D2-D0739527D579}" destId="{9D9AA116-406F-4706-80AD-B3EB480EBE63}" srcOrd="5" destOrd="0" presId="urn:microsoft.com/office/officeart/2005/8/layout/chevron1"/>
    <dgm:cxn modelId="{5E45A2B7-8C72-4A0C-9066-632FFFE4FDA2}" type="presParOf" srcId="{3CF2BC3C-E0AE-4AC5-A3D2-D0739527D579}" destId="{8D8C0988-2E0F-416E-9A35-A47C9A82E22A}" srcOrd="6" destOrd="0" presId="urn:microsoft.com/office/officeart/2005/8/layout/chevron1"/>
    <dgm:cxn modelId="{BF8271D6-624B-4366-B633-9C293E0BD832}" type="presParOf" srcId="{3CF2BC3C-E0AE-4AC5-A3D2-D0739527D579}" destId="{4D2C1D2C-8CE5-44E5-B846-B629412EB9ED}" srcOrd="7" destOrd="0" presId="urn:microsoft.com/office/officeart/2005/8/layout/chevron1"/>
    <dgm:cxn modelId="{86107BEA-06E5-4676-A279-B54900037448}" type="presParOf" srcId="{3CF2BC3C-E0AE-4AC5-A3D2-D0739527D579}" destId="{C78A19BB-DC4F-42D5-AC40-EF74EA56AFF0}" srcOrd="8" destOrd="0" presId="urn:microsoft.com/office/officeart/2005/8/layout/chevron1"/>
    <dgm:cxn modelId="{C7A95567-1C25-49A1-8C2B-1D6B0E9B8BEC}" type="presParOf" srcId="{3CF2BC3C-E0AE-4AC5-A3D2-D0739527D579}" destId="{07141C44-892A-47DF-8E6E-CEF2EA308610}" srcOrd="9" destOrd="0" presId="urn:microsoft.com/office/officeart/2005/8/layout/chevron1"/>
    <dgm:cxn modelId="{1F1B6E6F-9E99-4D34-9A82-1B06E0CEBC8F}" type="presParOf" srcId="{3CF2BC3C-E0AE-4AC5-A3D2-D0739527D579}" destId="{A200D8FE-734E-4DB5-AEFB-D7F1B1A1349C}" srcOrd="10" destOrd="0" presId="urn:microsoft.com/office/officeart/2005/8/layout/chevron1"/>
    <dgm:cxn modelId="{E367168D-A0D3-4F7B-945C-DBBE7B8CF33D}" type="presParOf" srcId="{3CF2BC3C-E0AE-4AC5-A3D2-D0739527D579}" destId="{7AC1515B-0C51-4698-9A1E-B3BC13F1F8C3}" srcOrd="11" destOrd="0" presId="urn:microsoft.com/office/officeart/2005/8/layout/chevron1"/>
    <dgm:cxn modelId="{AA025EB3-01AC-4602-B5AB-001946026093}" type="presParOf" srcId="{3CF2BC3C-E0AE-4AC5-A3D2-D0739527D579}" destId="{3E861D04-BD2B-4779-B21A-3E5AF69A8F8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58F11-F383-4580-AA48-43A4BB93730F}">
      <dsp:nvSpPr>
        <dsp:cNvPr id="0" name=""/>
        <dsp:cNvSpPr/>
      </dsp:nvSpPr>
      <dsp:spPr>
        <a:xfrm>
          <a:off x="0"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Load Dimensions into Excel</a:t>
          </a:r>
          <a:endParaRPr lang="en-US" sz="900" kern="1200" dirty="0"/>
        </a:p>
      </dsp:txBody>
      <dsp:txXfrm>
        <a:off x="271037" y="322349"/>
        <a:ext cx="813112" cy="542074"/>
      </dsp:txXfrm>
    </dsp:sp>
    <dsp:sp modelId="{844B9D79-7A65-45E0-AA0F-E67881C48F75}">
      <dsp:nvSpPr>
        <dsp:cNvPr id="0" name=""/>
        <dsp:cNvSpPr/>
      </dsp:nvSpPr>
      <dsp:spPr>
        <a:xfrm>
          <a:off x="1219667"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Create Entities in MDS </a:t>
          </a:r>
          <a:endParaRPr lang="en-US" sz="900" kern="1200" dirty="0"/>
        </a:p>
      </dsp:txBody>
      <dsp:txXfrm>
        <a:off x="1490704" y="322349"/>
        <a:ext cx="813112" cy="542074"/>
      </dsp:txXfrm>
    </dsp:sp>
    <dsp:sp modelId="{8E913B0F-C55E-4C07-ACBC-E49EAE24131D}">
      <dsp:nvSpPr>
        <dsp:cNvPr id="0" name=""/>
        <dsp:cNvSpPr/>
      </dsp:nvSpPr>
      <dsp:spPr>
        <a:xfrm>
          <a:off x="2439335"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Create Relations between Entities</a:t>
          </a:r>
          <a:endParaRPr lang="en-US" sz="900" kern="1200" dirty="0"/>
        </a:p>
      </dsp:txBody>
      <dsp:txXfrm>
        <a:off x="2710372" y="322349"/>
        <a:ext cx="813112" cy="542074"/>
      </dsp:txXfrm>
    </dsp:sp>
    <dsp:sp modelId="{8D8C0988-2E0F-416E-9A35-A47C9A82E22A}">
      <dsp:nvSpPr>
        <dsp:cNvPr id="0" name=""/>
        <dsp:cNvSpPr/>
      </dsp:nvSpPr>
      <dsp:spPr>
        <a:xfrm>
          <a:off x="3659003"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Create Hierarchy</a:t>
          </a:r>
          <a:endParaRPr lang="en-US" sz="900" kern="1200" dirty="0"/>
        </a:p>
      </dsp:txBody>
      <dsp:txXfrm>
        <a:off x="3930040" y="322349"/>
        <a:ext cx="813112" cy="542074"/>
      </dsp:txXfrm>
    </dsp:sp>
    <dsp:sp modelId="{C78A19BB-DC4F-42D5-AC40-EF74EA56AFF0}">
      <dsp:nvSpPr>
        <dsp:cNvPr id="0" name=""/>
        <dsp:cNvSpPr/>
      </dsp:nvSpPr>
      <dsp:spPr>
        <a:xfrm>
          <a:off x="4878671"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Create Subscription View</a:t>
          </a:r>
          <a:endParaRPr lang="en-US" sz="900" kern="1200" dirty="0"/>
        </a:p>
      </dsp:txBody>
      <dsp:txXfrm>
        <a:off x="5149708" y="322349"/>
        <a:ext cx="813112" cy="542074"/>
      </dsp:txXfrm>
    </dsp:sp>
    <dsp:sp modelId="{A200D8FE-734E-4DB5-AEFB-D7F1B1A1349C}">
      <dsp:nvSpPr>
        <dsp:cNvPr id="0" name=""/>
        <dsp:cNvSpPr/>
      </dsp:nvSpPr>
      <dsp:spPr>
        <a:xfrm>
          <a:off x="6098339"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Load into </a:t>
          </a:r>
          <a:r>
            <a:rPr lang="en-US" sz="900" kern="1200" dirty="0" err="1" smtClean="0"/>
            <a:t>DataMart</a:t>
          </a:r>
          <a:endParaRPr lang="en-US" sz="900" kern="1200" dirty="0"/>
        </a:p>
      </dsp:txBody>
      <dsp:txXfrm>
        <a:off x="6369376" y="322349"/>
        <a:ext cx="813112" cy="542074"/>
      </dsp:txXfrm>
    </dsp:sp>
    <dsp:sp modelId="{3E861D04-BD2B-4779-B21A-3E5AF69A8F8E}">
      <dsp:nvSpPr>
        <dsp:cNvPr id="0" name=""/>
        <dsp:cNvSpPr/>
      </dsp:nvSpPr>
      <dsp:spPr>
        <a:xfrm>
          <a:off x="7318007" y="322349"/>
          <a:ext cx="1355186" cy="54207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Load into </a:t>
          </a:r>
          <a:r>
            <a:rPr lang="en-US" sz="900" kern="1200" dirty="0" err="1" smtClean="0"/>
            <a:t>PowerPivot</a:t>
          </a:r>
          <a:endParaRPr lang="en-US" sz="900" kern="1200" dirty="0"/>
        </a:p>
      </dsp:txBody>
      <dsp:txXfrm>
        <a:off x="7589044" y="322349"/>
        <a:ext cx="813112" cy="5420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&lt;Conference/Group Name&gt;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12/2/2011</a:t>
            </a:fld>
            <a:endParaRPr lang="en-US" dirty="0">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&lt;Conference/Group Name&gt;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Script for the demo is</a:t>
            </a:r>
          </a:p>
          <a:p>
            <a:endParaRPr lang="en-US" dirty="0" smtClean="0"/>
          </a:p>
          <a:p>
            <a:pPr marL="228600" indent="-228600">
              <a:buAutoNum type="arabicParenR"/>
            </a:pPr>
            <a:r>
              <a:rPr lang="en-US" baseline="0" dirty="0" smtClean="0"/>
              <a:t>Create Model in MDS</a:t>
            </a:r>
          </a:p>
          <a:p>
            <a:pPr marL="228600" indent="-228600">
              <a:buAutoNum type="arabicParenR"/>
            </a:pPr>
            <a:r>
              <a:rPr lang="en-US" baseline="0" dirty="0" smtClean="0"/>
              <a:t>Load Data into MDS sheet from dimension (Product)</a:t>
            </a:r>
          </a:p>
          <a:p>
            <a:pPr marL="228600" indent="-228600">
              <a:buAutoNum type="arabicParenR"/>
            </a:pPr>
            <a:r>
              <a:rPr lang="en-US" baseline="0" dirty="0" smtClean="0"/>
              <a:t>Connect to MDS with XL Add-In</a:t>
            </a:r>
          </a:p>
          <a:p>
            <a:pPr marL="228600" indent="-228600">
              <a:buAutoNum type="arabicParenR"/>
            </a:pPr>
            <a:r>
              <a:rPr lang="en-US" baseline="0" dirty="0" smtClean="0"/>
              <a:t>Create Entity in MDS (Product)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Load Data into MDS sheet from dimension (</a:t>
            </a:r>
            <a:r>
              <a:rPr lang="en-US" baseline="0" dirty="0" err="1" smtClean="0"/>
              <a:t>SubCategory</a:t>
            </a:r>
            <a:r>
              <a:rPr lang="en-US" baseline="0" dirty="0" smtClean="0"/>
              <a: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Entity in MDS (</a:t>
            </a:r>
            <a:r>
              <a:rPr lang="en-US" baseline="0" dirty="0" err="1" smtClean="0"/>
              <a:t>SubCategory</a:t>
            </a:r>
            <a:r>
              <a:rPr lang="en-US" baseline="0" dirty="0" smtClean="0"/>
              <a: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Load Data into MDS sheet from dimension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Entity in MDS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Link </a:t>
            </a:r>
            <a:r>
              <a:rPr lang="en-US" baseline="0" dirty="0" err="1" smtClean="0"/>
              <a:t>SubCategory</a:t>
            </a:r>
            <a:r>
              <a:rPr lang="en-US" baseline="0" dirty="0" smtClean="0"/>
              <a:t> attribute to </a:t>
            </a:r>
            <a:r>
              <a:rPr lang="en-US" baseline="0" dirty="0" err="1" smtClean="0"/>
              <a:t>SubCategory</a:t>
            </a:r>
            <a:r>
              <a:rPr lang="en-US" baseline="0" dirty="0" smtClean="0"/>
              <a:t> Entity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Link Category attribute to Category Entity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Open Web UI</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Derived Hierarchy Product -&gt; </a:t>
            </a:r>
            <a:r>
              <a:rPr lang="en-US" baseline="0" dirty="0" err="1" smtClean="0"/>
              <a:t>SubCategory</a:t>
            </a:r>
            <a:r>
              <a:rPr lang="en-US" baseline="0" dirty="0" smtClean="0"/>
              <a:t> -&gt; Category</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Hierarchy in UI</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same Hierarchy in </a:t>
            </a:r>
            <a:r>
              <a:rPr lang="en-US" baseline="0" dirty="0" err="1" smtClean="0"/>
              <a:t>PowerPivot</a:t>
            </a:r>
            <a:r>
              <a:rPr lang="en-US" baseline="0" dirty="0" smtClean="0"/>
              <a:t> Table</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Create Subscription view</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Update DW with SQL statement</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baseline="0" dirty="0" smtClean="0"/>
              <a:t>Show change in </a:t>
            </a:r>
            <a:r>
              <a:rPr lang="en-US" baseline="0" dirty="0" err="1" smtClean="0"/>
              <a:t>Powerpivot</a:t>
            </a:r>
            <a:r>
              <a:rPr lang="en-US" baseline="0" dirty="0" smtClean="0"/>
              <a:t> with refresh</a:t>
            </a:r>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12/2/2011 3:37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12/2/2011 3:37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96014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 id="214748372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Managing your Data Warehouse/ Data Mart Dimensions with MDS</a:t>
            </a:r>
            <a:endParaRPr lang="en-US" b="1" dirty="0"/>
          </a:p>
        </p:txBody>
      </p:sp>
      <p:sp>
        <p:nvSpPr>
          <p:cNvPr id="3" name="Subtitle 2"/>
          <p:cNvSpPr>
            <a:spLocks noGrp="1"/>
          </p:cNvSpPr>
          <p:nvPr>
            <p:ph type="subTitle" idx="1"/>
          </p:nvPr>
        </p:nvSpPr>
        <p:spPr>
          <a:xfrm>
            <a:off x="387056" y="3880145"/>
            <a:ext cx="6128044" cy="463255"/>
          </a:xfrm>
        </p:spPr>
        <p:txBody>
          <a:bodyPr/>
          <a:lstStyle/>
          <a:p>
            <a:r>
              <a:rPr lang="en-US" dirty="0" smtClean="0"/>
              <a:t>Andi Comisioneru</a:t>
            </a:r>
          </a:p>
          <a:p>
            <a:r>
              <a:rPr lang="en-US" dirty="0" smtClean="0"/>
              <a:t>Principal Group Program Manager</a:t>
            </a:r>
          </a:p>
          <a:p>
            <a:r>
              <a:rPr lang="en-US" dirty="0" smtClean="0"/>
              <a:t>Microsoft Corporation</a:t>
            </a:r>
            <a:endParaRPr lang="en-US" dirty="0"/>
          </a:p>
        </p:txBody>
      </p:sp>
      <p:grpSp>
        <p:nvGrpSpPr>
          <p:cNvPr id="8" name="Group 7"/>
          <p:cNvGrpSpPr/>
          <p:nvPr/>
        </p:nvGrpSpPr>
        <p:grpSpPr>
          <a:xfrm>
            <a:off x="4968240" y="5509419"/>
            <a:ext cx="4076731" cy="954107"/>
            <a:chOff x="4968240" y="5509419"/>
            <a:chExt cx="4076731" cy="954107"/>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79895" b="20535"/>
            <a:stretch/>
          </p:blipFill>
          <p:spPr>
            <a:xfrm>
              <a:off x="4968240" y="5586123"/>
              <a:ext cx="731520" cy="822960"/>
            </a:xfrm>
            <a:prstGeom prst="rect">
              <a:avLst/>
            </a:prstGeom>
            <a:noFill/>
          </p:spPr>
        </p:pic>
        <p:sp>
          <p:nvSpPr>
            <p:cNvPr id="7" name="TextBox 6"/>
            <p:cNvSpPr txBox="1"/>
            <p:nvPr/>
          </p:nvSpPr>
          <p:spPr>
            <a:xfrm>
              <a:off x="5699760" y="5509419"/>
              <a:ext cx="3345211" cy="95410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Microsoft </a:t>
              </a:r>
            </a:p>
            <a:p>
              <a:r>
                <a:rPr lang="en-US" sz="3600" dirty="0" smtClean="0">
                  <a:gradFill>
                    <a:gsLst>
                      <a:gs pos="0">
                        <a:schemeClr val="tx1"/>
                      </a:gs>
                      <a:gs pos="86000">
                        <a:schemeClr val="tx1"/>
                      </a:gs>
                    </a:gsLst>
                    <a:lin ang="5400000" scaled="0"/>
                  </a:gradFill>
                </a:rPr>
                <a:t>SQL Server 2012</a:t>
              </a:r>
            </a:p>
            <a:p>
              <a:endParaRPr lang="en-US" sz="1200" dirty="0" smtClean="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5346408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622136" y="3331229"/>
            <a:ext cx="3978689" cy="663197"/>
          </a:xfrm>
          <a:prstGeom prst="rect">
            <a:avLst/>
          </a:prstGeom>
          <a:noFill/>
          <a:ln>
            <a:noFill/>
          </a:ln>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cs typeface="Arial" charset="0"/>
              </a:rPr>
              <a:t>© </a:t>
            </a:r>
            <a:r>
              <a:rPr lang="en-US" sz="700" dirty="0" smtClean="0">
                <a:gradFill>
                  <a:gsLst>
                    <a:gs pos="0">
                      <a:schemeClr val="tx1"/>
                    </a:gs>
                    <a:gs pos="100000">
                      <a:schemeClr val="tx1"/>
                    </a:gs>
                  </a:gsLst>
                  <a:lin ang="5400000" scaled="0"/>
                </a:gradFill>
                <a:cs typeface="Arial" charset="0"/>
              </a:rPr>
              <a:t>2011 Microsoft </a:t>
            </a:r>
            <a:r>
              <a:rPr lang="en-US" sz="700" dirty="0">
                <a:gradFill>
                  <a:gsLst>
                    <a:gs pos="0">
                      <a:schemeClr val="tx1"/>
                    </a:gs>
                    <a:gs pos="100000">
                      <a:schemeClr val="tx1"/>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cs typeface="Arial" charset="0"/>
              </a:rPr>
              <a:t/>
            </a:r>
            <a:br>
              <a:rPr lang="en-US" sz="700" dirty="0" smtClean="0">
                <a:gradFill>
                  <a:gsLst>
                    <a:gs pos="0">
                      <a:schemeClr val="tx1"/>
                    </a:gs>
                    <a:gs pos="100000">
                      <a:schemeClr val="tx1"/>
                    </a:gs>
                  </a:gsLst>
                  <a:lin ang="5400000" scaled="0"/>
                </a:gradFill>
                <a:cs typeface="Arial" charset="0"/>
              </a:rPr>
            </a:br>
            <a:r>
              <a:rPr lang="en-US" sz="700" dirty="0" smtClean="0">
                <a:gradFill>
                  <a:gsLst>
                    <a:gs pos="0">
                      <a:schemeClr val="tx1"/>
                    </a:gs>
                    <a:gs pos="100000">
                      <a:schemeClr val="tx1"/>
                    </a:gs>
                  </a:gsLst>
                  <a:lin ang="5400000" scaled="0"/>
                </a:gradFill>
                <a:cs typeface="Arial" charset="0"/>
              </a:rPr>
              <a:t>MICROSOFT </a:t>
            </a:r>
            <a:r>
              <a:rPr lang="en-US" sz="700" dirty="0">
                <a:gradFill>
                  <a:gsLst>
                    <a:gs pos="0">
                      <a:schemeClr val="tx1"/>
                    </a:gs>
                    <a:gs pos="100000">
                      <a:schemeClr val="tx1"/>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56641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Agenda</a:t>
            </a:r>
          </a:p>
        </p:txBody>
      </p:sp>
      <p:cxnSp>
        <p:nvCxnSpPr>
          <p:cNvPr id="10" name="Straight Connector 9"/>
          <p:cNvCxnSpPr/>
          <p:nvPr/>
        </p:nvCxnSpPr>
        <p:spPr bwMode="auto">
          <a:xfrm>
            <a:off x="157091" y="928624"/>
            <a:ext cx="558655" cy="595376"/>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715746" y="1524000"/>
            <a:ext cx="0" cy="4450672"/>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bwMode="auto">
          <a:xfrm>
            <a:off x="614172" y="2427815"/>
            <a:ext cx="203147" cy="201168"/>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solidFill>
                <a:srgbClr val="FFFFFF"/>
              </a:solidFill>
              <a:latin typeface="Arial" charset="0"/>
            </a:endParaRPr>
          </a:p>
        </p:txBody>
      </p:sp>
      <p:sp>
        <p:nvSpPr>
          <p:cNvPr id="13" name="Oval 12"/>
          <p:cNvSpPr/>
          <p:nvPr/>
        </p:nvSpPr>
        <p:spPr bwMode="auto">
          <a:xfrm>
            <a:off x="55517" y="828040"/>
            <a:ext cx="203147" cy="201168"/>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solidFill>
                <a:srgbClr val="FFFFFF"/>
              </a:solidFill>
              <a:latin typeface="Arial" charset="0"/>
            </a:endParaRPr>
          </a:p>
        </p:txBody>
      </p:sp>
      <p:sp>
        <p:nvSpPr>
          <p:cNvPr id="17" name="Oval 16"/>
          <p:cNvSpPr/>
          <p:nvPr/>
        </p:nvSpPr>
        <p:spPr bwMode="auto">
          <a:xfrm>
            <a:off x="614171" y="3157072"/>
            <a:ext cx="203147" cy="201168"/>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solidFill>
                <a:srgbClr val="FFFFFF"/>
              </a:solidFill>
              <a:latin typeface="Arial" charset="0"/>
            </a:endParaRPr>
          </a:p>
        </p:txBody>
      </p:sp>
      <p:sp>
        <p:nvSpPr>
          <p:cNvPr id="18" name="Oval 17"/>
          <p:cNvSpPr/>
          <p:nvPr/>
        </p:nvSpPr>
        <p:spPr bwMode="auto">
          <a:xfrm>
            <a:off x="614170" y="3886329"/>
            <a:ext cx="203147" cy="201168"/>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solidFill>
                <a:srgbClr val="FFFFFF"/>
              </a:solidFill>
              <a:latin typeface="Arial" charset="0"/>
            </a:endParaRPr>
          </a:p>
        </p:txBody>
      </p:sp>
      <p:sp>
        <p:nvSpPr>
          <p:cNvPr id="15" name="TextBox 14"/>
          <p:cNvSpPr txBox="1"/>
          <p:nvPr/>
        </p:nvSpPr>
        <p:spPr>
          <a:xfrm>
            <a:off x="1142371" y="2339828"/>
            <a:ext cx="7201380" cy="341632"/>
          </a:xfrm>
          <a:prstGeom prst="rect">
            <a:avLst/>
          </a:prstGeom>
          <a:noFill/>
          <a:ln>
            <a:noFill/>
          </a:ln>
          <a:effectLst/>
        </p:spPr>
        <p:txBody>
          <a:bodyPr wrap="square" lIns="0" tIns="0" rIns="0" bIns="0" rtlCol="0" anchor="ctr" anchorCtr="0">
            <a:spAutoFit/>
          </a:bodyPr>
          <a:lstStyle/>
          <a:p>
            <a:pPr fontAlgn="ctr">
              <a:lnSpc>
                <a:spcPct val="90000"/>
              </a:lnSpc>
            </a:pPr>
            <a:r>
              <a:rPr lang="en-US" sz="2400" spc="-100" dirty="0" smtClean="0">
                <a:gradFill>
                  <a:gsLst>
                    <a:gs pos="0">
                      <a:schemeClr val="tx1"/>
                    </a:gs>
                    <a:gs pos="84000">
                      <a:schemeClr val="tx1"/>
                    </a:gs>
                  </a:gsLst>
                  <a:lin ang="5400000" scaled="0"/>
                </a:gradFill>
              </a:rPr>
              <a:t>MDS and BI – Dimensions Management Why?</a:t>
            </a:r>
            <a:endParaRPr lang="en-US" sz="2400" spc="-100" dirty="0">
              <a:gradFill>
                <a:gsLst>
                  <a:gs pos="0">
                    <a:schemeClr val="tx1"/>
                  </a:gs>
                  <a:gs pos="84000">
                    <a:schemeClr val="tx1"/>
                  </a:gs>
                </a:gsLst>
                <a:lin ang="5400000" scaled="0"/>
              </a:gradFill>
            </a:endParaRPr>
          </a:p>
        </p:txBody>
      </p:sp>
      <p:sp>
        <p:nvSpPr>
          <p:cNvPr id="16" name="TextBox 15"/>
          <p:cNvSpPr txBox="1"/>
          <p:nvPr/>
        </p:nvSpPr>
        <p:spPr>
          <a:xfrm>
            <a:off x="1142371" y="3069085"/>
            <a:ext cx="7201380" cy="341632"/>
          </a:xfrm>
          <a:prstGeom prst="rect">
            <a:avLst/>
          </a:prstGeom>
          <a:noFill/>
          <a:ln>
            <a:noFill/>
          </a:ln>
          <a:effectLst/>
        </p:spPr>
        <p:txBody>
          <a:bodyPr wrap="square" lIns="0" tIns="0" rIns="0" bIns="0" rtlCol="0" anchor="ctr" anchorCtr="0">
            <a:spAutoFit/>
          </a:bodyPr>
          <a:lstStyle>
            <a:defPPr>
              <a:defRPr lang="en-US"/>
            </a:defPPr>
            <a:lvl1pPr fontAlgn="ctr">
              <a:lnSpc>
                <a:spcPct val="90000"/>
              </a:lnSpc>
              <a:defRPr sz="2400" spc="-100">
                <a:gradFill>
                  <a:gsLst>
                    <a:gs pos="0">
                      <a:schemeClr val="tx1"/>
                    </a:gs>
                    <a:gs pos="86000">
                      <a:schemeClr val="tx1"/>
                    </a:gs>
                  </a:gsLst>
                  <a:lin ang="5400000" scaled="0"/>
                </a:gradFill>
              </a:defRPr>
            </a:lvl1pPr>
          </a:lstStyle>
          <a:p>
            <a:r>
              <a:rPr lang="en-US" dirty="0" smtClean="0">
                <a:gradFill>
                  <a:gsLst>
                    <a:gs pos="0">
                      <a:schemeClr val="tx1"/>
                    </a:gs>
                    <a:gs pos="84000">
                      <a:schemeClr val="tx1"/>
                    </a:gs>
                  </a:gsLst>
                  <a:lin ang="5400000" scaled="0"/>
                </a:gradFill>
              </a:rPr>
              <a:t>Add MDS to you DW implementation</a:t>
            </a:r>
            <a:endParaRPr lang="en-US" dirty="0">
              <a:gradFill>
                <a:gsLst>
                  <a:gs pos="0">
                    <a:schemeClr val="tx1"/>
                  </a:gs>
                  <a:gs pos="84000">
                    <a:schemeClr val="tx1"/>
                  </a:gs>
                </a:gsLst>
                <a:lin ang="5400000" scaled="0"/>
              </a:gradFill>
            </a:endParaRPr>
          </a:p>
        </p:txBody>
      </p:sp>
      <p:sp>
        <p:nvSpPr>
          <p:cNvPr id="19" name="TextBox 18"/>
          <p:cNvSpPr txBox="1"/>
          <p:nvPr/>
        </p:nvSpPr>
        <p:spPr>
          <a:xfrm>
            <a:off x="1142371" y="3798342"/>
            <a:ext cx="7201380" cy="341632"/>
          </a:xfrm>
          <a:prstGeom prst="rect">
            <a:avLst/>
          </a:prstGeom>
          <a:noFill/>
          <a:ln>
            <a:noFill/>
          </a:ln>
          <a:effectLst/>
        </p:spPr>
        <p:txBody>
          <a:bodyPr wrap="square" lIns="0" tIns="0" rIns="0" bIns="0" rtlCol="0" anchor="ctr" anchorCtr="0">
            <a:spAutoFit/>
          </a:bodyPr>
          <a:lstStyle>
            <a:defPPr>
              <a:defRPr lang="en-US"/>
            </a:defPPr>
            <a:lvl1pPr fontAlgn="ctr">
              <a:lnSpc>
                <a:spcPct val="90000"/>
              </a:lnSpc>
              <a:defRPr sz="2400" spc="-100">
                <a:gradFill>
                  <a:gsLst>
                    <a:gs pos="0">
                      <a:schemeClr val="tx1"/>
                    </a:gs>
                    <a:gs pos="86000">
                      <a:schemeClr val="tx1"/>
                    </a:gs>
                  </a:gsLst>
                  <a:lin ang="5400000" scaled="0"/>
                </a:gradFill>
              </a:defRPr>
            </a:lvl1pPr>
          </a:lstStyle>
          <a:p>
            <a:r>
              <a:rPr lang="en-US" dirty="0" smtClean="0">
                <a:gradFill>
                  <a:gsLst>
                    <a:gs pos="0">
                      <a:schemeClr val="tx1"/>
                    </a:gs>
                    <a:gs pos="84000">
                      <a:schemeClr val="tx1"/>
                    </a:gs>
                  </a:gsLst>
                  <a:lin ang="5400000" scaled="0"/>
                </a:gradFill>
              </a:rPr>
              <a:t>MDS Features for BI</a:t>
            </a:r>
            <a:endParaRPr lang="en-US" dirty="0">
              <a:gradFill>
                <a:gsLst>
                  <a:gs pos="0">
                    <a:schemeClr val="tx1"/>
                  </a:gs>
                  <a:gs pos="84000">
                    <a:schemeClr val="tx1"/>
                  </a:gs>
                </a:gsLst>
                <a:lin ang="5400000" scaled="0"/>
              </a:gradFill>
            </a:endParaRPr>
          </a:p>
        </p:txBody>
      </p:sp>
      <p:sp>
        <p:nvSpPr>
          <p:cNvPr id="20" name="TextBox 19"/>
          <p:cNvSpPr txBox="1"/>
          <p:nvPr/>
        </p:nvSpPr>
        <p:spPr>
          <a:xfrm>
            <a:off x="1142371" y="4527599"/>
            <a:ext cx="7201380" cy="341632"/>
          </a:xfrm>
          <a:prstGeom prst="rect">
            <a:avLst/>
          </a:prstGeom>
          <a:noFill/>
          <a:ln>
            <a:noFill/>
          </a:ln>
          <a:effectLst/>
        </p:spPr>
        <p:txBody>
          <a:bodyPr wrap="square" lIns="0" tIns="0" rIns="0" bIns="0" rtlCol="0" anchor="ctr" anchorCtr="0">
            <a:spAutoFit/>
          </a:bodyPr>
          <a:lstStyle>
            <a:defPPr>
              <a:defRPr lang="en-US"/>
            </a:defPPr>
            <a:lvl1pPr fontAlgn="ctr">
              <a:lnSpc>
                <a:spcPct val="90000"/>
              </a:lnSpc>
              <a:defRPr sz="2400" spc="-100">
                <a:gradFill>
                  <a:gsLst>
                    <a:gs pos="0">
                      <a:schemeClr val="tx1"/>
                    </a:gs>
                    <a:gs pos="86000">
                      <a:schemeClr val="tx1"/>
                    </a:gs>
                  </a:gsLst>
                  <a:lin ang="5400000" scaled="0"/>
                </a:gradFill>
              </a:defRPr>
            </a:lvl1pPr>
          </a:lstStyle>
          <a:p>
            <a:r>
              <a:rPr lang="en-US" dirty="0" smtClean="0">
                <a:gradFill>
                  <a:gsLst>
                    <a:gs pos="0">
                      <a:schemeClr val="tx1"/>
                    </a:gs>
                    <a:gs pos="84000">
                      <a:schemeClr val="tx1"/>
                    </a:gs>
                  </a:gsLst>
                  <a:lin ang="5400000" scaled="0"/>
                </a:gradFill>
              </a:rPr>
              <a:t>Approaches to Implementing MDS</a:t>
            </a:r>
            <a:endParaRPr lang="en-US" dirty="0">
              <a:gradFill>
                <a:gsLst>
                  <a:gs pos="0">
                    <a:schemeClr val="tx1"/>
                  </a:gs>
                  <a:gs pos="84000">
                    <a:schemeClr val="tx1"/>
                  </a:gs>
                </a:gsLst>
                <a:lin ang="5400000" scaled="0"/>
              </a:gradFill>
            </a:endParaRPr>
          </a:p>
        </p:txBody>
      </p:sp>
      <p:sp>
        <p:nvSpPr>
          <p:cNvPr id="22" name="Oval 21"/>
          <p:cNvSpPr/>
          <p:nvPr/>
        </p:nvSpPr>
        <p:spPr bwMode="auto">
          <a:xfrm>
            <a:off x="614170" y="4615586"/>
            <a:ext cx="203147" cy="201168"/>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solidFill>
                <a:srgbClr val="FFFFFF"/>
              </a:solidFill>
              <a:latin typeface="Arial" charset="0"/>
            </a:endParaRPr>
          </a:p>
        </p:txBody>
      </p:sp>
    </p:spTree>
    <p:extLst>
      <p:ext uri="{BB962C8B-B14F-4D97-AF65-F5344CB8AC3E}">
        <p14:creationId xmlns:p14="http://schemas.microsoft.com/office/powerpoint/2010/main" val="2117699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5E-6 -2.69257E-6 L 0.10678 0.08582 " pathEditMode="relative" rAng="0" ptsTypes="AA">
                                      <p:cBhvr>
                                        <p:cTn id="6" dur="1500" fill="hold"/>
                                        <p:tgtEl>
                                          <p:spTgt spid="13"/>
                                        </p:tgtEl>
                                        <p:attrNameLst>
                                          <p:attrName>ppt_x</p:attrName>
                                          <p:attrName>ppt_y</p:attrName>
                                        </p:attrNameLst>
                                      </p:cBhvr>
                                      <p:rCtr x="5330" y="4279"/>
                                    </p:animMotion>
                                  </p:childTnLst>
                                </p:cTn>
                              </p:par>
                            </p:childTnLst>
                          </p:cTn>
                        </p:par>
                        <p:par>
                          <p:cTn id="7" fill="hold">
                            <p:stCondLst>
                              <p:cond delay="1500"/>
                            </p:stCondLst>
                            <p:childTnLst>
                              <p:par>
                                <p:cTn id="8" presetID="42" presetClass="path" presetSubtype="0" accel="50000" decel="50000" fill="hold" grpId="1" nodeType="afterEffect">
                                  <p:stCondLst>
                                    <p:cond delay="0"/>
                                  </p:stCondLst>
                                  <p:childTnLst>
                                    <p:animMotion origin="layout" path="M 0.10678 0.08588 L 0.10678 0.2324 " pathEditMode="relative" rAng="0" ptsTypes="AA">
                                      <p:cBhvr>
                                        <p:cTn id="9" dur="1500" fill="hold"/>
                                        <p:tgtEl>
                                          <p:spTgt spid="13"/>
                                        </p:tgtEl>
                                        <p:attrNameLst>
                                          <p:attrName>ppt_x</p:attrName>
                                          <p:attrName>ppt_y</p:attrName>
                                        </p:attrNameLst>
                                      </p:cBhvr>
                                      <p:rCtr x="0" y="7315"/>
                                    </p:animMotion>
                                  </p:childTnLst>
                                </p:cTn>
                              </p:par>
                              <p:par>
                                <p:cTn id="10" presetID="22" presetClass="entr" presetSubtype="8" fill="hold" grpId="1" nodeType="withEffect">
                                  <p:stCondLst>
                                    <p:cond delay="15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3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4000"/>
                            </p:stCondLst>
                            <p:childTnLst>
                              <p:par>
                                <p:cTn id="18" presetID="42" presetClass="path" presetSubtype="0" accel="50000" decel="50000" fill="hold" grpId="1" nodeType="afterEffect">
                                  <p:stCondLst>
                                    <p:cond delay="0"/>
                                  </p:stCondLst>
                                  <p:childTnLst>
                                    <p:animMotion origin="layout" path="M 0.00035 -0.0007 L 0.00035 0.10671 " pathEditMode="relative" rAng="0" ptsTypes="AA">
                                      <p:cBhvr>
                                        <p:cTn id="19" dur="1500" fill="hold"/>
                                        <p:tgtEl>
                                          <p:spTgt spid="12"/>
                                        </p:tgtEl>
                                        <p:attrNameLst>
                                          <p:attrName>ppt_x</p:attrName>
                                          <p:attrName>ppt_y</p:attrName>
                                        </p:attrNameLst>
                                      </p:cBhvr>
                                      <p:rCtr x="0" y="5370"/>
                                    </p:animMotion>
                                  </p:childTnLst>
                                </p:cTn>
                              </p:par>
                              <p:par>
                                <p:cTn id="20" presetID="22" presetClass="entr" presetSubtype="8" fill="hold" grpId="1" nodeType="withEffect">
                                  <p:stCondLst>
                                    <p:cond delay="150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6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6500"/>
                            </p:stCondLst>
                            <p:childTnLst>
                              <p:par>
                                <p:cTn id="28" presetID="42" presetClass="path" presetSubtype="0" accel="50000" decel="50000" fill="hold" grpId="1" nodeType="afterEffect">
                                  <p:stCondLst>
                                    <p:cond delay="0"/>
                                  </p:stCondLst>
                                  <p:childTnLst>
                                    <p:animMotion origin="layout" path="M 0.00035 -0.0007 L 0.00035 0.10671 " pathEditMode="relative" rAng="0" ptsTypes="AA">
                                      <p:cBhvr>
                                        <p:cTn id="29" dur="1500" fill="hold"/>
                                        <p:tgtEl>
                                          <p:spTgt spid="17"/>
                                        </p:tgtEl>
                                        <p:attrNameLst>
                                          <p:attrName>ppt_x</p:attrName>
                                          <p:attrName>ppt_y</p:attrName>
                                        </p:attrNameLst>
                                      </p:cBhvr>
                                      <p:rCtr x="0" y="5370"/>
                                    </p:animMotion>
                                  </p:childTnLst>
                                </p:cTn>
                              </p:par>
                              <p:par>
                                <p:cTn id="30" presetID="22" presetClass="entr" presetSubtype="8" fill="hold" grpId="1"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8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9000"/>
                            </p:stCondLst>
                            <p:childTnLst>
                              <p:par>
                                <p:cTn id="38" presetID="42" presetClass="path" presetSubtype="0" accel="50000" decel="50000" fill="hold" grpId="1" nodeType="afterEffect">
                                  <p:stCondLst>
                                    <p:cond delay="0"/>
                                  </p:stCondLst>
                                  <p:childTnLst>
                                    <p:animMotion origin="layout" path="M 0.00035 -0.0007 L 0.00035 0.10671 " pathEditMode="relative" rAng="0" ptsTypes="AA">
                                      <p:cBhvr>
                                        <p:cTn id="39" dur="1500" fill="hold"/>
                                        <p:tgtEl>
                                          <p:spTgt spid="18"/>
                                        </p:tgtEl>
                                        <p:attrNameLst>
                                          <p:attrName>ppt_x</p:attrName>
                                          <p:attrName>ppt_y</p:attrName>
                                        </p:attrNameLst>
                                      </p:cBhvr>
                                      <p:rCtr x="0" y="5370"/>
                                    </p:animMotion>
                                  </p:childTnLst>
                                </p:cTn>
                              </p:par>
                              <p:par>
                                <p:cTn id="40" presetID="22" presetClass="entr" presetSubtype="8" fill="hold" grpId="1"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10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11500"/>
                            </p:stCondLst>
                            <p:childTnLst>
                              <p:par>
                                <p:cTn id="48" presetID="42" presetClass="path" presetSubtype="0" accel="50000" decel="50000" fill="hold" grpId="1" nodeType="afterEffect">
                                  <p:stCondLst>
                                    <p:cond delay="0"/>
                                  </p:stCondLst>
                                  <p:childTnLst>
                                    <p:animMotion origin="layout" path="M 0.00035 -0.0007 L 0.00035 0.10671 " pathEditMode="relative" rAng="0" ptsTypes="AA">
                                      <p:cBhvr>
                                        <p:cTn id="49" dur="1500" fill="hold"/>
                                        <p:tgtEl>
                                          <p:spTgt spid="22"/>
                                        </p:tgtEl>
                                        <p:attrNameLst>
                                          <p:attrName>ppt_x</p:attrName>
                                          <p:attrName>ppt_y</p:attrName>
                                        </p:attrNameLst>
                                      </p:cBhvr>
                                      <p:rCtr x="0" y="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7" grpId="0" animBg="1"/>
      <p:bldP spid="17" grpId="1" animBg="1"/>
      <p:bldP spid="18" grpId="0" animBg="1"/>
      <p:bldP spid="18" grpId="1" animBg="1"/>
      <p:bldP spid="15" grpId="1"/>
      <p:bldP spid="16" grpId="1"/>
      <p:bldP spid="19" grpId="1"/>
      <p:bldP spid="20" grpId="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628650"/>
          </a:xfrm>
        </p:spPr>
        <p:txBody>
          <a:bodyPr>
            <a:normAutofit/>
          </a:bodyPr>
          <a:lstStyle/>
          <a:p>
            <a:pPr>
              <a:tabLst>
                <a:tab pos="1828800" algn="l"/>
              </a:tabLst>
            </a:pPr>
            <a:r>
              <a:rPr lang="en-US" dirty="0" smtClean="0"/>
              <a:t>Data </a:t>
            </a:r>
            <a:r>
              <a:rPr lang="en-US" dirty="0"/>
              <a:t>Warehouse / Data Marts</a:t>
            </a:r>
          </a:p>
        </p:txBody>
      </p:sp>
      <p:sp>
        <p:nvSpPr>
          <p:cNvPr id="3" name="Content Placeholder 2"/>
          <p:cNvSpPr>
            <a:spLocks noGrp="1"/>
          </p:cNvSpPr>
          <p:nvPr>
            <p:ph idx="1"/>
          </p:nvPr>
        </p:nvSpPr>
        <p:spPr>
          <a:xfrm>
            <a:off x="457201" y="1383957"/>
            <a:ext cx="8139868" cy="2555654"/>
          </a:xfrm>
        </p:spPr>
        <p:txBody>
          <a:bodyPr>
            <a:normAutofit fontScale="92500" lnSpcReduction="20000"/>
          </a:bodyPr>
          <a:lstStyle/>
          <a:p>
            <a:r>
              <a:rPr lang="en-US" dirty="0"/>
              <a:t>Reporting Database of operational transactions</a:t>
            </a:r>
          </a:p>
          <a:p>
            <a:r>
              <a:rPr lang="en-US" dirty="0"/>
              <a:t>Two Types of Data</a:t>
            </a:r>
          </a:p>
          <a:p>
            <a:pPr lvl="1"/>
            <a:r>
              <a:rPr lang="en-US" dirty="0"/>
              <a:t>Fact Tables</a:t>
            </a:r>
          </a:p>
          <a:p>
            <a:pPr lvl="1"/>
            <a:r>
              <a:rPr lang="en-US" dirty="0"/>
              <a:t>Dimensions</a:t>
            </a:r>
          </a:p>
          <a:p>
            <a:r>
              <a:rPr lang="en-US" dirty="0" smtClean="0"/>
              <a:t>Reports </a:t>
            </a:r>
            <a:r>
              <a:rPr lang="en-US" dirty="0"/>
              <a:t>are built on the depth and variety of the dimensions.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34" y="4742915"/>
            <a:ext cx="6553890" cy="188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17623" y="4174102"/>
            <a:ext cx="3903457"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b="1" dirty="0" smtClean="0"/>
              <a:t>DW Schema Example</a:t>
            </a:r>
            <a:endParaRPr lang="en-US" sz="2800" b="1" dirty="0"/>
          </a:p>
        </p:txBody>
      </p:sp>
    </p:spTree>
    <p:extLst>
      <p:ext uri="{BB962C8B-B14F-4D97-AF65-F5344CB8AC3E}">
        <p14:creationId xmlns:p14="http://schemas.microsoft.com/office/powerpoint/2010/main" val="18288369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Managing Dimensions?</a:t>
            </a:r>
            <a:endParaRPr lang="en-US" dirty="0"/>
          </a:p>
        </p:txBody>
      </p:sp>
      <p:sp>
        <p:nvSpPr>
          <p:cNvPr id="3" name="Content Placeholder 2"/>
          <p:cNvSpPr>
            <a:spLocks noGrp="1"/>
          </p:cNvSpPr>
          <p:nvPr>
            <p:ph idx="1"/>
          </p:nvPr>
        </p:nvSpPr>
        <p:spPr>
          <a:xfrm>
            <a:off x="389436" y="1017090"/>
            <a:ext cx="8363938" cy="5429179"/>
          </a:xfrm>
        </p:spPr>
        <p:txBody>
          <a:bodyPr/>
          <a:lstStyle/>
          <a:p>
            <a:pPr marL="0" indent="0">
              <a:buNone/>
            </a:pPr>
            <a:r>
              <a:rPr lang="en-US" sz="2000" i="1" dirty="0" smtClean="0"/>
              <a:t>Typical Execs Meeting: most </a:t>
            </a:r>
            <a:r>
              <a:rPr lang="en-US" sz="2000" i="1" dirty="0"/>
              <a:t>of the time </a:t>
            </a:r>
            <a:r>
              <a:rPr lang="en-US" sz="2000" i="1" dirty="0" smtClean="0"/>
              <a:t>spent arguing data validity rather </a:t>
            </a:r>
            <a:r>
              <a:rPr lang="en-US" sz="2000" i="1" dirty="0"/>
              <a:t>than analyzing and draw conclusions from it? </a:t>
            </a:r>
            <a:endParaRPr lang="en-US" sz="2000" i="1" dirty="0" smtClean="0"/>
          </a:p>
          <a:p>
            <a:endParaRPr lang="en-US" sz="2000" dirty="0" smtClean="0"/>
          </a:p>
          <a:p>
            <a:r>
              <a:rPr lang="en-US" sz="2000" dirty="0" smtClean="0"/>
              <a:t>Why?</a:t>
            </a:r>
          </a:p>
          <a:p>
            <a:pPr lvl="1"/>
            <a:r>
              <a:rPr lang="en-US" sz="1800" dirty="0" smtClean="0"/>
              <a:t>Dimensions are slowly changing over time (structural changes)</a:t>
            </a:r>
          </a:p>
          <a:p>
            <a:pPr lvl="1"/>
            <a:r>
              <a:rPr lang="en-US" sz="1800" dirty="0" smtClean="0"/>
              <a:t>Attributes are changing (added or retired)</a:t>
            </a:r>
          </a:p>
          <a:p>
            <a:r>
              <a:rPr lang="en-US" sz="2000" dirty="0" smtClean="0"/>
              <a:t>Where?</a:t>
            </a:r>
          </a:p>
          <a:p>
            <a:pPr lvl="1"/>
            <a:r>
              <a:rPr lang="en-US" sz="1800" dirty="0" smtClean="0"/>
              <a:t>Manage the source (upstream / producer)</a:t>
            </a:r>
          </a:p>
          <a:p>
            <a:pPr lvl="2"/>
            <a:r>
              <a:rPr lang="en-US" sz="1400" dirty="0" smtClean="0"/>
              <a:t>Not always under same org control</a:t>
            </a:r>
          </a:p>
          <a:p>
            <a:pPr lvl="2"/>
            <a:r>
              <a:rPr lang="en-US" sz="1400" dirty="0" smtClean="0"/>
              <a:t>Requires multiple expertizes </a:t>
            </a:r>
          </a:p>
          <a:p>
            <a:pPr lvl="2"/>
            <a:r>
              <a:rPr lang="en-US" sz="1400" dirty="0" smtClean="0"/>
              <a:t>Not always allowed (multiple DW needs)</a:t>
            </a:r>
          </a:p>
          <a:p>
            <a:pPr lvl="2"/>
            <a:r>
              <a:rPr lang="en-US" sz="1400" dirty="0"/>
              <a:t>Not </a:t>
            </a:r>
            <a:r>
              <a:rPr lang="en-US" sz="1400" dirty="0" smtClean="0"/>
              <a:t>always part </a:t>
            </a:r>
            <a:r>
              <a:rPr lang="en-US" sz="1400" dirty="0"/>
              <a:t>of any source system, attributes required only for </a:t>
            </a:r>
            <a:r>
              <a:rPr lang="en-US" sz="1400" dirty="0" smtClean="0"/>
              <a:t>reporting</a:t>
            </a:r>
          </a:p>
          <a:p>
            <a:pPr lvl="1"/>
            <a:r>
              <a:rPr lang="en-US" sz="1800" dirty="0" smtClean="0"/>
              <a:t>Manage the reports (downstream / consumer)</a:t>
            </a:r>
          </a:p>
          <a:p>
            <a:pPr lvl="2"/>
            <a:r>
              <a:rPr lang="en-US" sz="1400" dirty="0" smtClean="0"/>
              <a:t>Changes in one consumption (BI) tool do not propagate to other tools </a:t>
            </a:r>
          </a:p>
          <a:p>
            <a:pPr lvl="2"/>
            <a:r>
              <a:rPr lang="en-US" sz="1400" dirty="0" smtClean="0"/>
              <a:t>Changes do not propagate to source (not sticky)</a:t>
            </a:r>
          </a:p>
          <a:p>
            <a:pPr lvl="1"/>
            <a:r>
              <a:rPr lang="en-US" sz="1800" dirty="0" smtClean="0"/>
              <a:t>Manage at the DW / Data Mart</a:t>
            </a:r>
          </a:p>
          <a:p>
            <a:pPr lvl="2"/>
            <a:r>
              <a:rPr lang="en-US" sz="1400" dirty="0" smtClean="0"/>
              <a:t>Best of all worlds</a:t>
            </a:r>
          </a:p>
          <a:p>
            <a:r>
              <a:rPr lang="en-US" sz="2000" dirty="0" smtClean="0"/>
              <a:t>Who</a:t>
            </a:r>
            <a:r>
              <a:rPr lang="en-US" sz="2000" dirty="0"/>
              <a:t>?</a:t>
            </a:r>
          </a:p>
          <a:p>
            <a:pPr lvl="1"/>
            <a:r>
              <a:rPr lang="en-US" sz="1800" dirty="0" smtClean="0"/>
              <a:t>Data experts, </a:t>
            </a:r>
            <a:r>
              <a:rPr lang="en-US" sz="1800" dirty="0"/>
              <a:t>close to the </a:t>
            </a:r>
            <a:r>
              <a:rPr lang="en-US" sz="1800" dirty="0" smtClean="0"/>
              <a:t>business  EMPOWER THE BUSINESS USER! </a:t>
            </a:r>
            <a:endParaRPr lang="en-US" sz="1800" dirty="0"/>
          </a:p>
        </p:txBody>
      </p:sp>
    </p:spTree>
    <p:extLst>
      <p:ext uri="{BB962C8B-B14F-4D97-AF65-F5344CB8AC3E}">
        <p14:creationId xmlns:p14="http://schemas.microsoft.com/office/powerpoint/2010/main" val="36035241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3" y="228600"/>
            <a:ext cx="8807115" cy="697832"/>
          </a:xfrm>
        </p:spPr>
        <p:txBody>
          <a:bodyPr/>
          <a:lstStyle/>
          <a:p>
            <a:r>
              <a:rPr lang="en-US" dirty="0" smtClean="0"/>
              <a:t>What does it Mean to Manage Dimensions</a:t>
            </a:r>
            <a:endParaRPr lang="en-US" dirty="0"/>
          </a:p>
        </p:txBody>
      </p:sp>
      <p:sp>
        <p:nvSpPr>
          <p:cNvPr id="3" name="Content Placeholder 2"/>
          <p:cNvSpPr>
            <a:spLocks noGrp="1"/>
          </p:cNvSpPr>
          <p:nvPr>
            <p:ph idx="1"/>
          </p:nvPr>
        </p:nvSpPr>
        <p:spPr>
          <a:xfrm>
            <a:off x="389436" y="1223135"/>
            <a:ext cx="8363938" cy="3644075"/>
          </a:xfrm>
        </p:spPr>
        <p:txBody>
          <a:bodyPr/>
          <a:lstStyle/>
          <a:p>
            <a:pPr marL="0" indent="0">
              <a:buNone/>
            </a:pPr>
            <a:r>
              <a:rPr lang="en-US" dirty="0" smtClean="0"/>
              <a:t>For </a:t>
            </a:r>
            <a:r>
              <a:rPr lang="en-US" dirty="0"/>
              <a:t>BI tools to </a:t>
            </a:r>
            <a:r>
              <a:rPr lang="en-US" dirty="0" smtClean="0"/>
              <a:t>be accurate in long-term (throughout the life-cycle)</a:t>
            </a:r>
          </a:p>
          <a:p>
            <a:pPr lvl="1"/>
            <a:r>
              <a:rPr lang="en-US" dirty="0" smtClean="0"/>
              <a:t>The dimensions and related hierarchies </a:t>
            </a:r>
            <a:r>
              <a:rPr lang="en-US" dirty="0"/>
              <a:t>need to be </a:t>
            </a:r>
            <a:r>
              <a:rPr lang="en-US" dirty="0" smtClean="0"/>
              <a:t>accurate</a:t>
            </a:r>
          </a:p>
          <a:p>
            <a:pPr lvl="1"/>
            <a:r>
              <a:rPr lang="en-US" dirty="0" smtClean="0"/>
              <a:t>The data needs to be properly validated</a:t>
            </a:r>
          </a:p>
          <a:p>
            <a:pPr lvl="1"/>
            <a:r>
              <a:rPr lang="en-US" dirty="0"/>
              <a:t>Changes </a:t>
            </a:r>
            <a:r>
              <a:rPr lang="en-US" dirty="0" smtClean="0"/>
              <a:t>need to be </a:t>
            </a:r>
            <a:r>
              <a:rPr lang="en-US" dirty="0"/>
              <a:t>approved</a:t>
            </a:r>
          </a:p>
          <a:p>
            <a:pPr lvl="1"/>
            <a:r>
              <a:rPr lang="en-US" dirty="0" smtClean="0"/>
              <a:t>Changes </a:t>
            </a:r>
            <a:r>
              <a:rPr lang="en-US" dirty="0"/>
              <a:t>need to be </a:t>
            </a:r>
            <a:r>
              <a:rPr lang="en-US" dirty="0" smtClean="0"/>
              <a:t>audited</a:t>
            </a:r>
          </a:p>
          <a:p>
            <a:pPr lvl="1"/>
            <a:r>
              <a:rPr lang="en-US" dirty="0" smtClean="0"/>
              <a:t>Proper </a:t>
            </a:r>
            <a:r>
              <a:rPr lang="en-US" dirty="0"/>
              <a:t>permissions </a:t>
            </a:r>
            <a:r>
              <a:rPr lang="en-US" dirty="0" smtClean="0"/>
              <a:t>need to be defined</a:t>
            </a:r>
            <a:endParaRPr lang="en-US" dirty="0"/>
          </a:p>
        </p:txBody>
      </p:sp>
    </p:spTree>
    <p:extLst>
      <p:ext uri="{BB962C8B-B14F-4D97-AF65-F5344CB8AC3E}">
        <p14:creationId xmlns:p14="http://schemas.microsoft.com/office/powerpoint/2010/main" val="30966186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MDS-Data Warehouse Scenario</a:t>
            </a:r>
            <a:endParaRPr lang="en-US" dirty="0"/>
          </a:p>
        </p:txBody>
      </p:sp>
      <p:sp>
        <p:nvSpPr>
          <p:cNvPr id="5" name="Slide Number Placeholder 4"/>
          <p:cNvSpPr>
            <a:spLocks noGrp="1"/>
          </p:cNvSpPr>
          <p:nvPr>
            <p:ph type="sldNum" sz="quarter" idx="4294967295"/>
          </p:nvPr>
        </p:nvSpPr>
        <p:spPr>
          <a:xfrm>
            <a:off x="8225550" y="6356350"/>
            <a:ext cx="461249" cy="365125"/>
          </a:xfrm>
          <a:prstGeom prst="rect">
            <a:avLst/>
          </a:prstGeom>
        </p:spPr>
        <p:txBody>
          <a:bodyPr/>
          <a:lstStyle/>
          <a:p>
            <a:fld id="{D372AB51-BDCC-4F95-83CF-1CBB2D34E9E5}" type="slidenum">
              <a:rPr lang="en-US" smtClean="0"/>
              <a:pPr/>
              <a:t>6</a:t>
            </a:fld>
            <a:endParaRPr lang="en-US" dirty="0"/>
          </a:p>
        </p:txBody>
      </p:sp>
      <p:sp>
        <p:nvSpPr>
          <p:cNvPr id="11" name="TextBox 10"/>
          <p:cNvSpPr txBox="1"/>
          <p:nvPr/>
        </p:nvSpPr>
        <p:spPr>
          <a:xfrm>
            <a:off x="327521" y="4767526"/>
            <a:ext cx="4605747" cy="2031325"/>
          </a:xfrm>
          <a:prstGeom prst="rect">
            <a:avLst/>
          </a:prstGeom>
          <a:noFill/>
        </p:spPr>
        <p:txBody>
          <a:bodyPr wrap="square" rtlCol="0">
            <a:spAutoFit/>
          </a:bodyPr>
          <a:lstStyle/>
          <a:p>
            <a:r>
              <a:rPr lang="en-US" b="1" dirty="0" smtClean="0"/>
              <a:t>MDS – all in a simple UI</a:t>
            </a:r>
          </a:p>
          <a:p>
            <a:pPr marL="285750" indent="-285750">
              <a:buFont typeface="Arial" pitchFamily="34" charset="0"/>
              <a:buChar char="•"/>
            </a:pPr>
            <a:r>
              <a:rPr lang="en-US" dirty="0" smtClean="0"/>
              <a:t>Data Editing and Errors Handling</a:t>
            </a:r>
          </a:p>
          <a:p>
            <a:pPr marL="285750" indent="-285750">
              <a:buFont typeface="Arial" pitchFamily="34" charset="0"/>
              <a:buChar char="•"/>
            </a:pPr>
            <a:r>
              <a:rPr lang="en-US" dirty="0" smtClean="0"/>
              <a:t>Hierarchy Modification </a:t>
            </a:r>
          </a:p>
          <a:p>
            <a:pPr marL="285750" indent="-285750">
              <a:buFont typeface="Arial" pitchFamily="34" charset="0"/>
              <a:buChar char="•"/>
            </a:pPr>
            <a:r>
              <a:rPr lang="en-US" dirty="0" smtClean="0"/>
              <a:t>Transactions Annotation (Auditing)</a:t>
            </a:r>
          </a:p>
          <a:p>
            <a:pPr marL="285750" indent="-285750">
              <a:buFont typeface="Arial" pitchFamily="34" charset="0"/>
              <a:buChar char="•"/>
            </a:pPr>
            <a:r>
              <a:rPr lang="en-US" dirty="0" smtClean="0"/>
              <a:t>Versioning</a:t>
            </a:r>
          </a:p>
          <a:p>
            <a:pPr marL="285750" indent="-285750">
              <a:buFont typeface="Arial" pitchFamily="34" charset="0"/>
              <a:buChar char="•"/>
            </a:pPr>
            <a:r>
              <a:rPr lang="en-US" dirty="0" smtClean="0"/>
              <a:t>Business Rules Validation </a:t>
            </a:r>
          </a:p>
          <a:p>
            <a:pPr marL="285750" indent="-285750">
              <a:buFont typeface="Arial" pitchFamily="34" charset="0"/>
              <a:buChar char="•"/>
            </a:pPr>
            <a:r>
              <a:rPr lang="en-US" dirty="0" smtClean="0"/>
              <a:t>Permissions / Security</a:t>
            </a:r>
            <a:endParaRPr lang="en-US" dirty="0"/>
          </a:p>
        </p:txBody>
      </p:sp>
      <p:grpSp>
        <p:nvGrpSpPr>
          <p:cNvPr id="18" name="Group 17"/>
          <p:cNvGrpSpPr/>
          <p:nvPr/>
        </p:nvGrpSpPr>
        <p:grpSpPr>
          <a:xfrm>
            <a:off x="1430982" y="1513511"/>
            <a:ext cx="2365248" cy="3006478"/>
            <a:chOff x="249881" y="1719018"/>
            <a:chExt cx="3849335" cy="4763966"/>
          </a:xfrm>
        </p:grpSpPr>
        <p:sp>
          <p:nvSpPr>
            <p:cNvPr id="19" name="Can 18"/>
            <p:cNvSpPr/>
            <p:nvPr/>
          </p:nvSpPr>
          <p:spPr>
            <a:xfrm>
              <a:off x="1752600" y="3341436"/>
              <a:ext cx="914400"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DW</a:t>
              </a:r>
              <a:endParaRPr lang="en-US" sz="1400"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867" y="5133422"/>
              <a:ext cx="800100" cy="95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848617" y="6113652"/>
              <a:ext cx="1250599" cy="369332"/>
            </a:xfrm>
            <a:prstGeom prst="rect">
              <a:avLst/>
            </a:prstGeom>
            <a:noFill/>
          </p:spPr>
          <p:txBody>
            <a:bodyPr wrap="none" rtlCol="0">
              <a:spAutoFit/>
            </a:bodyPr>
            <a:lstStyle/>
            <a:p>
              <a:r>
                <a:rPr lang="en-US" dirty="0" err="1" smtClean="0"/>
                <a:t>PowerPivot</a:t>
              </a:r>
              <a:endParaRPr lang="en-US" dirty="0"/>
            </a:p>
          </p:txBody>
        </p:sp>
        <p:sp>
          <p:nvSpPr>
            <p:cNvPr id="22" name="Right Arrow 21"/>
            <p:cNvSpPr/>
            <p:nvPr/>
          </p:nvSpPr>
          <p:spPr>
            <a:xfrm rot="3032811">
              <a:off x="2523412" y="4548876"/>
              <a:ext cx="5803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457199" y="5029045"/>
              <a:ext cx="1017913"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SSAS</a:t>
              </a:r>
              <a:endParaRPr lang="en-US" sz="1400" dirty="0"/>
            </a:p>
          </p:txBody>
        </p:sp>
        <p:sp>
          <p:nvSpPr>
            <p:cNvPr id="24" name="Right Arrow 23"/>
            <p:cNvSpPr/>
            <p:nvPr/>
          </p:nvSpPr>
          <p:spPr>
            <a:xfrm rot="8051443">
              <a:off x="1184231" y="4497431"/>
              <a:ext cx="5817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5" descr="C:\Users\yairh\AppData\Local\Microsoft\Windows\Temporary Internet Files\Content.IE5\ZWL3KXA8\MC9002000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81" y="1719018"/>
              <a:ext cx="1805026" cy="1177747"/>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Arrow 25"/>
            <p:cNvSpPr/>
            <p:nvPr/>
          </p:nvSpPr>
          <p:spPr>
            <a:xfrm rot="3032811">
              <a:off x="1449190" y="2858347"/>
              <a:ext cx="511927" cy="484632"/>
            </a:xfrm>
            <a:prstGeom prst="rightArrow">
              <a:avLst>
                <a:gd name="adj1" fmla="val 481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1921279" y="887391"/>
            <a:ext cx="1285759" cy="461665"/>
          </a:xfrm>
          <a:prstGeom prst="rect">
            <a:avLst/>
          </a:prstGeom>
          <a:noFill/>
        </p:spPr>
        <p:txBody>
          <a:bodyPr wrap="square" rtlCol="0">
            <a:spAutoFit/>
          </a:bodyPr>
          <a:lstStyle/>
          <a:p>
            <a:r>
              <a:rPr lang="en-US" sz="2400" dirty="0" smtClean="0"/>
              <a:t>From</a:t>
            </a:r>
            <a:endParaRPr lang="en-US" sz="2400" dirty="0"/>
          </a:p>
        </p:txBody>
      </p:sp>
      <p:sp>
        <p:nvSpPr>
          <p:cNvPr id="28" name="TextBox 27"/>
          <p:cNvSpPr txBox="1"/>
          <p:nvPr/>
        </p:nvSpPr>
        <p:spPr>
          <a:xfrm>
            <a:off x="5568433" y="902005"/>
            <a:ext cx="1285759" cy="461665"/>
          </a:xfrm>
          <a:prstGeom prst="rect">
            <a:avLst/>
          </a:prstGeom>
          <a:noFill/>
        </p:spPr>
        <p:txBody>
          <a:bodyPr wrap="square" rtlCol="0">
            <a:spAutoFit/>
          </a:bodyPr>
          <a:lstStyle/>
          <a:p>
            <a:r>
              <a:rPr lang="en-US" sz="2400" dirty="0" smtClean="0"/>
              <a:t>To</a:t>
            </a:r>
            <a:endParaRPr lang="en-US" sz="2400" dirty="0"/>
          </a:p>
        </p:txBody>
      </p:sp>
      <p:sp>
        <p:nvSpPr>
          <p:cNvPr id="29" name="Right Arrow 28"/>
          <p:cNvSpPr/>
          <p:nvPr/>
        </p:nvSpPr>
        <p:spPr bwMode="auto">
          <a:xfrm>
            <a:off x="4079605" y="2862888"/>
            <a:ext cx="721518" cy="473958"/>
          </a:xfrm>
          <a:prstGeom prst="rightArrow">
            <a:avLst/>
          </a:prstGeom>
          <a:solidFill>
            <a:schemeClr val="tx1"/>
          </a:solidFill>
          <a:ln w="25400" cap="rnd">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chorCtr="0"/>
          <a:lstStyle/>
          <a:p>
            <a:pPr algn="ctr">
              <a:buClr>
                <a:schemeClr val="tx1"/>
              </a:buClr>
              <a:buSzPct val="90000"/>
            </a:pPr>
            <a:endParaRPr lang="en-US" sz="2400" b="1" dirty="0" smtClean="0">
              <a:solidFill>
                <a:schemeClr val="accent3"/>
              </a:solidFill>
              <a:sym typeface="Wingdings"/>
            </a:endParaRPr>
          </a:p>
        </p:txBody>
      </p:sp>
      <p:grpSp>
        <p:nvGrpSpPr>
          <p:cNvPr id="30" name="Group 29"/>
          <p:cNvGrpSpPr/>
          <p:nvPr/>
        </p:nvGrpSpPr>
        <p:grpSpPr>
          <a:xfrm>
            <a:off x="4925568" y="1528987"/>
            <a:ext cx="2958864" cy="3381414"/>
            <a:chOff x="4180972" y="2290320"/>
            <a:chExt cx="3647794" cy="3918050"/>
          </a:xfrm>
        </p:grpSpPr>
        <p:sp>
          <p:nvSpPr>
            <p:cNvPr id="31" name="Can 30"/>
            <p:cNvSpPr/>
            <p:nvPr/>
          </p:nvSpPr>
          <p:spPr>
            <a:xfrm>
              <a:off x="5131316" y="3864431"/>
              <a:ext cx="670831" cy="9073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DW</a:t>
              </a:r>
              <a:endParaRPr lang="en-US" sz="1400" dirty="0"/>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637" y="5201449"/>
              <a:ext cx="586977" cy="71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935387" y="5932808"/>
              <a:ext cx="917476" cy="275562"/>
            </a:xfrm>
            <a:prstGeom prst="rect">
              <a:avLst/>
            </a:prstGeom>
            <a:noFill/>
          </p:spPr>
          <p:txBody>
            <a:bodyPr wrap="none" rtlCol="0">
              <a:spAutoFit/>
            </a:bodyPr>
            <a:lstStyle/>
            <a:p>
              <a:r>
                <a:rPr lang="en-US" dirty="0" err="1" smtClean="0"/>
                <a:t>PowerPivot</a:t>
              </a:r>
              <a:endParaRPr lang="en-US" dirty="0"/>
            </a:p>
          </p:txBody>
        </p:sp>
        <p:sp>
          <p:nvSpPr>
            <p:cNvPr id="34" name="Right Arrow 33"/>
            <p:cNvSpPr/>
            <p:nvPr/>
          </p:nvSpPr>
          <p:spPr>
            <a:xfrm rot="3032811">
              <a:off x="5693185" y="4768338"/>
              <a:ext cx="432994" cy="355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4180972" y="5123573"/>
              <a:ext cx="746771" cy="9073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SSAS</a:t>
              </a:r>
              <a:endParaRPr lang="en-US" sz="1400" dirty="0"/>
            </a:p>
          </p:txBody>
        </p:sp>
        <p:sp>
          <p:nvSpPr>
            <p:cNvPr id="36" name="Right Arrow 35"/>
            <p:cNvSpPr/>
            <p:nvPr/>
          </p:nvSpPr>
          <p:spPr>
            <a:xfrm rot="8051443">
              <a:off x="4710714" y="4729954"/>
              <a:ext cx="434058" cy="355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5400000">
              <a:off x="5324146" y="3422923"/>
              <a:ext cx="381954" cy="355540"/>
            </a:xfrm>
            <a:prstGeom prst="rightArrow">
              <a:avLst>
                <a:gd name="adj1" fmla="val 481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a:off x="5131316" y="2403054"/>
              <a:ext cx="713295" cy="906099"/>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MDS</a:t>
              </a:r>
              <a:endParaRPr lang="en-US" sz="1400" dirty="0"/>
            </a:p>
          </p:txBody>
        </p:sp>
        <p:pic>
          <p:nvPicPr>
            <p:cNvPr id="39" name="Picture 9"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325" y="2290320"/>
              <a:ext cx="1097441" cy="1041603"/>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a:xfrm rot="10539946">
              <a:off x="6127992" y="2678333"/>
              <a:ext cx="381954" cy="355540"/>
            </a:xfrm>
            <a:prstGeom prst="rightArrow">
              <a:avLst>
                <a:gd name="adj1" fmla="val 481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743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MDS Capabilities</a:t>
            </a:r>
            <a:endParaRPr lang="en-US" dirty="0"/>
          </a:p>
        </p:txBody>
      </p:sp>
      <p:sp>
        <p:nvSpPr>
          <p:cNvPr id="5" name="Slide Number Placeholder 4"/>
          <p:cNvSpPr>
            <a:spLocks noGrp="1"/>
          </p:cNvSpPr>
          <p:nvPr>
            <p:ph type="sldNum" sz="quarter" idx="4294967295"/>
          </p:nvPr>
        </p:nvSpPr>
        <p:spPr>
          <a:xfrm>
            <a:off x="8225550" y="6356350"/>
            <a:ext cx="461249" cy="365125"/>
          </a:xfrm>
          <a:prstGeom prst="rect">
            <a:avLst/>
          </a:prstGeom>
        </p:spPr>
        <p:txBody>
          <a:bodyPr/>
          <a:lstStyle/>
          <a:p>
            <a:fld id="{D372AB51-BDCC-4F95-83CF-1CBB2D34E9E5}" type="slidenum">
              <a:rPr lang="en-US" smtClean="0"/>
              <a:pPr/>
              <a:t>7</a:t>
            </a:fld>
            <a:endParaRPr lang="en-US" dirty="0"/>
          </a:p>
        </p:txBody>
      </p:sp>
      <p:pic>
        <p:nvPicPr>
          <p:cNvPr id="76" name="Picture 75" descr="6-00348_s01-arrows02"/>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924737" y="2709692"/>
            <a:ext cx="5719679" cy="1612084"/>
          </a:xfrm>
          <a:prstGeom prst="rect">
            <a:avLst/>
          </a:prstGeom>
          <a:noFill/>
        </p:spPr>
      </p:pic>
      <p:sp>
        <p:nvSpPr>
          <p:cNvPr id="77" name="Flowchart: Magnetic Disk 76"/>
          <p:cNvSpPr/>
          <p:nvPr/>
        </p:nvSpPr>
        <p:spPr>
          <a:xfrm>
            <a:off x="4034682" y="2938291"/>
            <a:ext cx="1320456" cy="762000"/>
          </a:xfrm>
          <a:prstGeom prst="flowChartMagneticDisk">
            <a:avLst/>
          </a:prstGeom>
          <a:solidFill>
            <a:schemeClr val="accent3">
              <a:lumMod val="5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kern="0" dirty="0" smtClean="0">
                <a:solidFill>
                  <a:srgbClr val="FFFFFF"/>
                </a:solidFill>
                <a:cs typeface="Arial" pitchFamily="34" charset="0"/>
              </a:rPr>
              <a:t>MDS</a:t>
            </a:r>
            <a:endParaRPr lang="en-US" sz="2000" kern="0" dirty="0">
              <a:solidFill>
                <a:srgbClr val="FFFFFF"/>
              </a:solidFill>
              <a:cs typeface="Arial" pitchFamily="34" charset="0"/>
            </a:endParaRPr>
          </a:p>
        </p:txBody>
      </p:sp>
      <p:pic>
        <p:nvPicPr>
          <p:cNvPr id="78" name="Picture 77" descr="C:\Program Files\Microsoft Resource DVD Artwork\DVD_ART\Artwork_Imagery\Shapes and Graphics\Arrows - arrow\Straight\white semi clear arrow.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invGray">
          <a:xfrm rot="1843331">
            <a:off x="6755652" y="3955691"/>
            <a:ext cx="807363" cy="441064"/>
          </a:xfrm>
          <a:prstGeom prst="rect">
            <a:avLst/>
          </a:prstGeom>
          <a:noFill/>
          <a:effectLst>
            <a:outerShdw blurRad="50800" dist="38100" dir="5400000" algn="t" rotWithShape="0">
              <a:prstClr val="black">
                <a:alpha val="40000"/>
              </a:prstClr>
            </a:outerShdw>
          </a:effectLst>
        </p:spPr>
      </p:pic>
      <p:sp>
        <p:nvSpPr>
          <p:cNvPr id="79" name="TextBox 19"/>
          <p:cNvSpPr txBox="1"/>
          <p:nvPr/>
        </p:nvSpPr>
        <p:spPr>
          <a:xfrm>
            <a:off x="3817024" y="3676323"/>
            <a:ext cx="1842835" cy="461665"/>
          </a:xfrm>
          <a:prstGeom prst="rect">
            <a:avLst/>
          </a:prstGeom>
          <a:solidFill>
            <a:schemeClr val="tx1">
              <a:lumMod val="50000"/>
            </a:schemeClr>
          </a:solidFill>
          <a:ln w="9525"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200" b="1" kern="0" dirty="0" smtClean="0">
                <a:solidFill>
                  <a:srgbClr val="FFFFFF"/>
                </a:solidFill>
              </a:rPr>
              <a:t>Master Data Stewardship</a:t>
            </a:r>
            <a:endParaRPr lang="en-US" sz="1200" b="1" kern="0" dirty="0">
              <a:solidFill>
                <a:srgbClr val="FFFFFF"/>
              </a:solidFill>
            </a:endParaRPr>
          </a:p>
        </p:txBody>
      </p:sp>
      <p:pic>
        <p:nvPicPr>
          <p:cNvPr id="80" name="Picture 79" descr="C:\Program Files\Microsoft Resource DVD Artwork\DVD_ART\Artwork_Imagery\HARDWARE_IMAGERY\Illustration - Misc Hardware\XML Icons\user business casual man.png"/>
          <p:cNvPicPr>
            <a:picLocks noChangeAspect="1" noChangeArrowheads="1"/>
          </p:cNvPicPr>
          <p:nvPr/>
        </p:nvPicPr>
        <p:blipFill>
          <a:blip r:embed="rId4" cstate="print"/>
          <a:srcRect/>
          <a:stretch>
            <a:fillRect/>
          </a:stretch>
        </p:blipFill>
        <p:spPr bwMode="auto">
          <a:xfrm>
            <a:off x="4948845" y="3255068"/>
            <a:ext cx="511396" cy="509677"/>
          </a:xfrm>
          <a:prstGeom prst="rect">
            <a:avLst/>
          </a:prstGeom>
          <a:noFill/>
        </p:spPr>
      </p:pic>
      <p:sp>
        <p:nvSpPr>
          <p:cNvPr id="81" name="TextBox 16"/>
          <p:cNvSpPr txBox="1"/>
          <p:nvPr/>
        </p:nvSpPr>
        <p:spPr>
          <a:xfrm>
            <a:off x="2529149" y="3523227"/>
            <a:ext cx="1505533" cy="341440"/>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Excel Add-In</a:t>
            </a:r>
            <a:endParaRPr lang="en-US" dirty="0"/>
          </a:p>
        </p:txBody>
      </p:sp>
      <p:sp>
        <p:nvSpPr>
          <p:cNvPr id="82" name="TextBox 16"/>
          <p:cNvSpPr txBox="1"/>
          <p:nvPr/>
        </p:nvSpPr>
        <p:spPr>
          <a:xfrm>
            <a:off x="5389222" y="3513241"/>
            <a:ext cx="1505533" cy="341440"/>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Web UI</a:t>
            </a:r>
            <a:endParaRPr lang="en-US" dirty="0"/>
          </a:p>
        </p:txBody>
      </p:sp>
      <p:pic>
        <p:nvPicPr>
          <p:cNvPr id="83" name="Picture 82" descr="C:\Program Files\Microsoft Resource DVD Artwork\DVD_ART\Artwork_Imagery\Shapes and Graphics\Arrows - arrow\Straight\white semi clear arrow.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invGray">
          <a:xfrm rot="5400000">
            <a:off x="4609980" y="4342590"/>
            <a:ext cx="442146" cy="587932"/>
          </a:xfrm>
          <a:prstGeom prst="rect">
            <a:avLst/>
          </a:prstGeom>
          <a:noFill/>
          <a:effectLst>
            <a:outerShdw blurRad="50800" dist="38100" dir="5400000" algn="t" rotWithShape="0">
              <a:prstClr val="black">
                <a:alpha val="40000"/>
              </a:prstClr>
            </a:outerShdw>
          </a:effectLst>
        </p:spPr>
      </p:pic>
      <p:sp>
        <p:nvSpPr>
          <p:cNvPr id="84" name="Freeform 83"/>
          <p:cNvSpPr/>
          <p:nvPr/>
        </p:nvSpPr>
        <p:spPr>
          <a:xfrm>
            <a:off x="406574" y="5011799"/>
            <a:ext cx="8136175" cy="1219200"/>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0" rIns="91440" bIns="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rgbClr val="FF3300"/>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rgbClr val="FFFFFF"/>
                </a:solidFill>
              </a:rPr>
              <a:t>Enabling Integration  &amp; Sharing</a:t>
            </a:r>
          </a:p>
        </p:txBody>
      </p:sp>
      <p:sp>
        <p:nvSpPr>
          <p:cNvPr id="85" name="Freeform 84"/>
          <p:cNvSpPr/>
          <p:nvPr/>
        </p:nvSpPr>
        <p:spPr>
          <a:xfrm>
            <a:off x="526511" y="5468999"/>
            <a:ext cx="2307751" cy="609260"/>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rgbClr val="0070C0"/>
                </a:solidFill>
                <a:cs typeface="Arial" pitchFamily="34" charset="0"/>
              </a:rPr>
              <a:t>Loading batched data through Staging Tables</a:t>
            </a:r>
          </a:p>
        </p:txBody>
      </p:sp>
      <p:sp>
        <p:nvSpPr>
          <p:cNvPr id="86" name="Freeform 85"/>
          <p:cNvSpPr/>
          <p:nvPr/>
        </p:nvSpPr>
        <p:spPr>
          <a:xfrm>
            <a:off x="6151383" y="5469000"/>
            <a:ext cx="2196097"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a:solidFill>
                  <a:srgbClr val="0070C0"/>
                </a:solidFill>
                <a:cs typeface="Arial" pitchFamily="34" charset="0"/>
              </a:rPr>
              <a:t>Consuming data through Views</a:t>
            </a:r>
          </a:p>
        </p:txBody>
      </p:sp>
      <p:sp>
        <p:nvSpPr>
          <p:cNvPr id="87" name="Freeform 86"/>
          <p:cNvSpPr/>
          <p:nvPr/>
        </p:nvSpPr>
        <p:spPr>
          <a:xfrm>
            <a:off x="3408898" y="5482035"/>
            <a:ext cx="2307844"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rgbClr val="0070C0"/>
                </a:solidFill>
                <a:cs typeface="Arial" pitchFamily="34" charset="0"/>
              </a:rPr>
              <a:t>Registering to changes through APIs</a:t>
            </a:r>
          </a:p>
        </p:txBody>
      </p:sp>
      <p:pic>
        <p:nvPicPr>
          <p:cNvPr id="89" name="Picture 88" descr="C:\Program Files\Microsoft Resource DVD Artwork\DVD_ART\Artwork_Imagery\Shapes and Graphics\Arrows - arrow\Straight\white semi clear arrow.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invGray">
          <a:xfrm rot="11398198">
            <a:off x="602422" y="2830358"/>
            <a:ext cx="1589238" cy="502867"/>
          </a:xfrm>
          <a:prstGeom prst="rect">
            <a:avLst/>
          </a:prstGeom>
          <a:noFill/>
          <a:effectLst>
            <a:outerShdw blurRad="50800" dist="38100" dir="5400000" algn="t" rotWithShape="0">
              <a:prstClr val="black">
                <a:alpha val="40000"/>
              </a:prstClr>
            </a:outerShdw>
          </a:effectLst>
        </p:spPr>
      </p:pic>
      <p:sp>
        <p:nvSpPr>
          <p:cNvPr id="90" name="TextBox 16"/>
          <p:cNvSpPr txBox="1"/>
          <p:nvPr/>
        </p:nvSpPr>
        <p:spPr>
          <a:xfrm>
            <a:off x="106093" y="2235882"/>
            <a:ext cx="2763567" cy="528851"/>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Role-based Security and Transaction </a:t>
            </a:r>
            <a:r>
              <a:rPr lang="en-US" dirty="0" smtClean="0"/>
              <a:t>Annotation</a:t>
            </a:r>
            <a:endParaRPr lang="en-US" dirty="0"/>
          </a:p>
        </p:txBody>
      </p:sp>
      <p:grpSp>
        <p:nvGrpSpPr>
          <p:cNvPr id="91" name="Group 90"/>
          <p:cNvGrpSpPr/>
          <p:nvPr/>
        </p:nvGrpSpPr>
        <p:grpSpPr>
          <a:xfrm>
            <a:off x="316795" y="1611989"/>
            <a:ext cx="1378950" cy="766307"/>
            <a:chOff x="9418926" y="1554163"/>
            <a:chExt cx="1401474" cy="993198"/>
          </a:xfrm>
        </p:grpSpPr>
        <p:pic>
          <p:nvPicPr>
            <p:cNvPr id="92" name="Picture 91" descr="C:\Program Files\Microsoft Resource DVD Artwork\DVD_ART\Artwork_Imagery\HARDWARE_IMAGERY\Illustration - Misc Hardware\Windows Security\Security Proactive Content.png"/>
            <p:cNvPicPr>
              <a:picLocks noChangeAspect="1" noChangeArrowheads="1"/>
            </p:cNvPicPr>
            <p:nvPr/>
          </p:nvPicPr>
          <p:blipFill>
            <a:blip r:embed="rId5" cstate="print"/>
            <a:srcRect/>
            <a:stretch>
              <a:fillRect/>
            </a:stretch>
          </p:blipFill>
          <p:spPr bwMode="auto">
            <a:xfrm>
              <a:off x="10159689" y="1554163"/>
              <a:ext cx="660711" cy="993198"/>
            </a:xfrm>
            <a:prstGeom prst="rect">
              <a:avLst/>
            </a:prstGeom>
            <a:noFill/>
          </p:spPr>
        </p:pic>
        <p:pic>
          <p:nvPicPr>
            <p:cNvPr id="93" name="Picture 92" descr="C:\Program Files\Microsoft Resource DVD Artwork\DVD_ART\Artwork_Imagery\Shapes and Graphics\Windows XP Illustration Icon\XP icon user accounts.png"/>
            <p:cNvPicPr>
              <a:picLocks noChangeAspect="1" noChangeArrowheads="1"/>
            </p:cNvPicPr>
            <p:nvPr/>
          </p:nvPicPr>
          <p:blipFill>
            <a:blip r:embed="rId6" cstate="print"/>
            <a:srcRect/>
            <a:stretch>
              <a:fillRect/>
            </a:stretch>
          </p:blipFill>
          <p:spPr bwMode="auto">
            <a:xfrm>
              <a:off x="9418926" y="1554163"/>
              <a:ext cx="958129" cy="784888"/>
            </a:xfrm>
            <a:prstGeom prst="rect">
              <a:avLst/>
            </a:prstGeom>
            <a:noFill/>
          </p:spPr>
        </p:pic>
      </p:grpSp>
      <p:sp>
        <p:nvSpPr>
          <p:cNvPr id="94" name="TextBox 16"/>
          <p:cNvSpPr txBox="1"/>
          <p:nvPr/>
        </p:nvSpPr>
        <p:spPr>
          <a:xfrm>
            <a:off x="6052312" y="1730238"/>
            <a:ext cx="2782361" cy="798549"/>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stStyle>
          <a:p>
            <a:r>
              <a:rPr lang="en-US" dirty="0"/>
              <a:t>Validation</a:t>
            </a:r>
            <a:br>
              <a:rPr lang="en-US" dirty="0"/>
            </a:br>
            <a:r>
              <a:rPr lang="en-US" sz="1400" b="0" dirty="0"/>
              <a:t>A</a:t>
            </a:r>
            <a:r>
              <a:rPr lang="en-US" sz="1400" b="0" dirty="0" smtClean="0"/>
              <a:t>uthoring business rules </a:t>
            </a:r>
            <a:r>
              <a:rPr lang="en-US" sz="1400" b="0" dirty="0"/>
              <a:t>to ensure </a:t>
            </a:r>
            <a:r>
              <a:rPr lang="en-US" sz="1400" b="0" dirty="0" smtClean="0"/>
              <a:t>data correctness </a:t>
            </a:r>
            <a:endParaRPr lang="en-US" sz="1400" b="0" dirty="0"/>
          </a:p>
        </p:txBody>
      </p:sp>
      <p:pic>
        <p:nvPicPr>
          <p:cNvPr id="95" name="Picture 94" descr="C:\Program Files\Microsoft Resource DVD Artwork\DVD_ART\Artwork_Imagery\HARDWARE_IMAGERY\Illustration - Misc Hardware\XML Icons\pc.png"/>
          <p:cNvPicPr>
            <a:picLocks noChangeAspect="1" noChangeArrowheads="1"/>
          </p:cNvPicPr>
          <p:nvPr/>
        </p:nvPicPr>
        <p:blipFill>
          <a:blip r:embed="rId7" cstate="print"/>
          <a:srcRect/>
          <a:stretch>
            <a:fillRect/>
          </a:stretch>
        </p:blipFill>
        <p:spPr bwMode="auto">
          <a:xfrm>
            <a:off x="5054398" y="1419481"/>
            <a:ext cx="1324688" cy="990600"/>
          </a:xfrm>
          <a:prstGeom prst="rect">
            <a:avLst/>
          </a:prstGeom>
          <a:noFill/>
          <a:ln w="9525">
            <a:noFill/>
            <a:miter lim="800000"/>
            <a:headEnd/>
            <a:tailEnd/>
          </a:ln>
        </p:spPr>
      </p:pic>
      <p:pic>
        <p:nvPicPr>
          <p:cNvPr id="96" name="Picture 95" descr="C:\Program Files\Microsoft Resource DVD Artwork\DVD_ART\Artwork_Imagery\Shapes and Graphics\Arrows - arrow\Straight\white semi clear arrow.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invGray">
          <a:xfrm rot="18400902">
            <a:off x="6708610" y="2695675"/>
            <a:ext cx="901447" cy="587932"/>
          </a:xfrm>
          <a:prstGeom prst="rect">
            <a:avLst/>
          </a:prstGeom>
          <a:noFill/>
          <a:effectLst>
            <a:outerShdw blurRad="50800" dist="38100" dir="5400000" algn="t" rotWithShape="0">
              <a:prstClr val="black">
                <a:alpha val="40000"/>
              </a:prstClr>
            </a:outerShdw>
          </a:effectLst>
        </p:spPr>
      </p:pic>
      <p:sp>
        <p:nvSpPr>
          <p:cNvPr id="97" name="TextBox 14"/>
          <p:cNvSpPr txBox="1"/>
          <p:nvPr/>
        </p:nvSpPr>
        <p:spPr>
          <a:xfrm>
            <a:off x="7865219" y="4572036"/>
            <a:ext cx="1278781" cy="301105"/>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Versioning</a:t>
            </a:r>
          </a:p>
        </p:txBody>
      </p:sp>
      <p:pic>
        <p:nvPicPr>
          <p:cNvPr id="98" name="Picture 97" descr="C:\Program Files\Microsoft Resource DVD Artwork\DVD_ART\Artwork_Imagery\HARDWARE_IMAGERY\Illustration - Misc Hardware\XML Icons\Tablet PC.png"/>
          <p:cNvPicPr>
            <a:picLocks noChangeAspect="1" noChangeArrowheads="1"/>
          </p:cNvPicPr>
          <p:nvPr/>
        </p:nvPicPr>
        <p:blipFill>
          <a:blip r:embed="rId8" cstate="print"/>
          <a:srcRect/>
          <a:stretch>
            <a:fillRect/>
          </a:stretch>
        </p:blipFill>
        <p:spPr bwMode="auto">
          <a:xfrm>
            <a:off x="7238122" y="4280956"/>
            <a:ext cx="812588" cy="711200"/>
          </a:xfrm>
          <a:prstGeom prst="rect">
            <a:avLst/>
          </a:prstGeom>
          <a:noFill/>
          <a:ln w="9525">
            <a:noFill/>
            <a:miter lim="800000"/>
            <a:headEnd/>
            <a:tailEnd/>
          </a:ln>
        </p:spPr>
      </p:pic>
    </p:spTree>
    <p:extLst>
      <p:ext uri="{BB962C8B-B14F-4D97-AF65-F5344CB8AC3E}">
        <p14:creationId xmlns:p14="http://schemas.microsoft.com/office/powerpoint/2010/main" val="490846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1000"/>
                                        <p:tgtEl>
                                          <p:spTgt spid="91"/>
                                        </p:tgtEl>
                                      </p:cBhvr>
                                    </p:animEffect>
                                    <p:anim calcmode="lin" valueType="num">
                                      <p:cBhvr>
                                        <p:cTn id="20" dur="1000" fill="hold"/>
                                        <p:tgtEl>
                                          <p:spTgt spid="91"/>
                                        </p:tgtEl>
                                        <p:attrNameLst>
                                          <p:attrName>ppt_x</p:attrName>
                                        </p:attrNameLst>
                                      </p:cBhvr>
                                      <p:tavLst>
                                        <p:tav tm="0">
                                          <p:val>
                                            <p:strVal val="#ppt_x"/>
                                          </p:val>
                                        </p:tav>
                                        <p:tav tm="100000">
                                          <p:val>
                                            <p:strVal val="#ppt_x"/>
                                          </p:val>
                                        </p:tav>
                                      </p:tavLst>
                                    </p:anim>
                                    <p:anim calcmode="lin" valueType="num">
                                      <p:cBhvr>
                                        <p:cTn id="21" dur="1000" fill="hold"/>
                                        <p:tgtEl>
                                          <p:spTgt spid="9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1000"/>
                                        <p:tgtEl>
                                          <p:spTgt spid="89"/>
                                        </p:tgtEl>
                                      </p:cBhvr>
                                    </p:animEffect>
                                    <p:anim calcmode="lin" valueType="num">
                                      <p:cBhvr>
                                        <p:cTn id="30" dur="1000" fill="hold"/>
                                        <p:tgtEl>
                                          <p:spTgt spid="89"/>
                                        </p:tgtEl>
                                        <p:attrNameLst>
                                          <p:attrName>ppt_x</p:attrName>
                                        </p:attrNameLst>
                                      </p:cBhvr>
                                      <p:tavLst>
                                        <p:tav tm="0">
                                          <p:val>
                                            <p:strVal val="#ppt_x"/>
                                          </p:val>
                                        </p:tav>
                                        <p:tav tm="100000">
                                          <p:val>
                                            <p:strVal val="#ppt_x"/>
                                          </p:val>
                                        </p:tav>
                                      </p:tavLst>
                                    </p:anim>
                                    <p:anim calcmode="lin" valueType="num">
                                      <p:cBhvr>
                                        <p:cTn id="3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1000"/>
                                        <p:tgtEl>
                                          <p:spTgt spid="95"/>
                                        </p:tgtEl>
                                      </p:cBhvr>
                                    </p:animEffect>
                                    <p:anim calcmode="lin" valueType="num">
                                      <p:cBhvr>
                                        <p:cTn id="37" dur="1000" fill="hold"/>
                                        <p:tgtEl>
                                          <p:spTgt spid="95"/>
                                        </p:tgtEl>
                                        <p:attrNameLst>
                                          <p:attrName>ppt_x</p:attrName>
                                        </p:attrNameLst>
                                      </p:cBhvr>
                                      <p:tavLst>
                                        <p:tav tm="0">
                                          <p:val>
                                            <p:strVal val="#ppt_x"/>
                                          </p:val>
                                        </p:tav>
                                        <p:tav tm="100000">
                                          <p:val>
                                            <p:strVal val="#ppt_x"/>
                                          </p:val>
                                        </p:tav>
                                      </p:tavLst>
                                    </p:anim>
                                    <p:anim calcmode="lin" valueType="num">
                                      <p:cBhvr>
                                        <p:cTn id="38" dur="1000" fill="hold"/>
                                        <p:tgtEl>
                                          <p:spTgt spid="9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1000"/>
                                        <p:tgtEl>
                                          <p:spTgt spid="94"/>
                                        </p:tgtEl>
                                      </p:cBhvr>
                                    </p:animEffect>
                                    <p:anim calcmode="lin" valueType="num">
                                      <p:cBhvr>
                                        <p:cTn id="42" dur="1000" fill="hold"/>
                                        <p:tgtEl>
                                          <p:spTgt spid="94"/>
                                        </p:tgtEl>
                                        <p:attrNameLst>
                                          <p:attrName>ppt_x</p:attrName>
                                        </p:attrNameLst>
                                      </p:cBhvr>
                                      <p:tavLst>
                                        <p:tav tm="0">
                                          <p:val>
                                            <p:strVal val="#ppt_x"/>
                                          </p:val>
                                        </p:tav>
                                        <p:tav tm="100000">
                                          <p:val>
                                            <p:strVal val="#ppt_x"/>
                                          </p:val>
                                        </p:tav>
                                      </p:tavLst>
                                    </p:anim>
                                    <p:anim calcmode="lin" valueType="num">
                                      <p:cBhvr>
                                        <p:cTn id="43" dur="1000" fill="hold"/>
                                        <p:tgtEl>
                                          <p:spTgt spid="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1000"/>
                                        <p:tgtEl>
                                          <p:spTgt spid="96"/>
                                        </p:tgtEl>
                                      </p:cBhvr>
                                    </p:animEffect>
                                    <p:anim calcmode="lin" valueType="num">
                                      <p:cBhvr>
                                        <p:cTn id="47" dur="1000" fill="hold"/>
                                        <p:tgtEl>
                                          <p:spTgt spid="96"/>
                                        </p:tgtEl>
                                        <p:attrNameLst>
                                          <p:attrName>ppt_x</p:attrName>
                                        </p:attrNameLst>
                                      </p:cBhvr>
                                      <p:tavLst>
                                        <p:tav tm="0">
                                          <p:val>
                                            <p:strVal val="#ppt_x"/>
                                          </p:val>
                                        </p:tav>
                                        <p:tav tm="100000">
                                          <p:val>
                                            <p:strVal val="#ppt_x"/>
                                          </p:val>
                                        </p:tav>
                                      </p:tavLst>
                                    </p:anim>
                                    <p:anim calcmode="lin" valueType="num">
                                      <p:cBhvr>
                                        <p:cTn id="48"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1000"/>
                                        <p:tgtEl>
                                          <p:spTgt spid="78"/>
                                        </p:tgtEl>
                                      </p:cBhvr>
                                    </p:animEffect>
                                    <p:anim calcmode="lin" valueType="num">
                                      <p:cBhvr>
                                        <p:cTn id="54" dur="1000" fill="hold"/>
                                        <p:tgtEl>
                                          <p:spTgt spid="78"/>
                                        </p:tgtEl>
                                        <p:attrNameLst>
                                          <p:attrName>ppt_x</p:attrName>
                                        </p:attrNameLst>
                                      </p:cBhvr>
                                      <p:tavLst>
                                        <p:tav tm="0">
                                          <p:val>
                                            <p:strVal val="#ppt_x"/>
                                          </p:val>
                                        </p:tav>
                                        <p:tav tm="100000">
                                          <p:val>
                                            <p:strVal val="#ppt_x"/>
                                          </p:val>
                                        </p:tav>
                                      </p:tavLst>
                                    </p:anim>
                                    <p:anim calcmode="lin" valueType="num">
                                      <p:cBhvr>
                                        <p:cTn id="55" dur="1000" fill="hold"/>
                                        <p:tgtEl>
                                          <p:spTgt spid="7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1000"/>
                                        <p:tgtEl>
                                          <p:spTgt spid="98"/>
                                        </p:tgtEl>
                                      </p:cBhvr>
                                    </p:animEffect>
                                    <p:anim calcmode="lin" valueType="num">
                                      <p:cBhvr>
                                        <p:cTn id="59" dur="1000" fill="hold"/>
                                        <p:tgtEl>
                                          <p:spTgt spid="98"/>
                                        </p:tgtEl>
                                        <p:attrNameLst>
                                          <p:attrName>ppt_x</p:attrName>
                                        </p:attrNameLst>
                                      </p:cBhvr>
                                      <p:tavLst>
                                        <p:tav tm="0">
                                          <p:val>
                                            <p:strVal val="#ppt_x"/>
                                          </p:val>
                                        </p:tav>
                                        <p:tav tm="100000">
                                          <p:val>
                                            <p:strVal val="#ppt_x"/>
                                          </p:val>
                                        </p:tav>
                                      </p:tavLst>
                                    </p:anim>
                                    <p:anim calcmode="lin" valueType="num">
                                      <p:cBhvr>
                                        <p:cTn id="60" dur="1000" fill="hold"/>
                                        <p:tgtEl>
                                          <p:spTgt spid="9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1000"/>
                                        <p:tgtEl>
                                          <p:spTgt spid="97"/>
                                        </p:tgtEl>
                                      </p:cBhvr>
                                    </p:animEffect>
                                    <p:anim calcmode="lin" valueType="num">
                                      <p:cBhvr>
                                        <p:cTn id="64" dur="1000" fill="hold"/>
                                        <p:tgtEl>
                                          <p:spTgt spid="97"/>
                                        </p:tgtEl>
                                        <p:attrNameLst>
                                          <p:attrName>ppt_x</p:attrName>
                                        </p:attrNameLst>
                                      </p:cBhvr>
                                      <p:tavLst>
                                        <p:tav tm="0">
                                          <p:val>
                                            <p:strVal val="#ppt_x"/>
                                          </p:val>
                                        </p:tav>
                                        <p:tav tm="100000">
                                          <p:val>
                                            <p:strVal val="#ppt_x"/>
                                          </p:val>
                                        </p:tav>
                                      </p:tavLst>
                                    </p:anim>
                                    <p:anim calcmode="lin" valueType="num">
                                      <p:cBhvr>
                                        <p:cTn id="65"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0"/>
                                        <p:tgtEl>
                                          <p:spTgt spid="84"/>
                                        </p:tgtEl>
                                      </p:cBhvr>
                                    </p:animEffect>
                                    <p:anim calcmode="lin" valueType="num">
                                      <p:cBhvr>
                                        <p:cTn id="76" dur="1000" fill="hold"/>
                                        <p:tgtEl>
                                          <p:spTgt spid="84"/>
                                        </p:tgtEl>
                                        <p:attrNameLst>
                                          <p:attrName>ppt_x</p:attrName>
                                        </p:attrNameLst>
                                      </p:cBhvr>
                                      <p:tavLst>
                                        <p:tav tm="0">
                                          <p:val>
                                            <p:strVal val="#ppt_x"/>
                                          </p:val>
                                        </p:tav>
                                        <p:tav tm="100000">
                                          <p:val>
                                            <p:strVal val="#ppt_x"/>
                                          </p:val>
                                        </p:tav>
                                      </p:tavLst>
                                    </p:anim>
                                    <p:anim calcmode="lin" valueType="num">
                                      <p:cBhvr>
                                        <p:cTn id="77" dur="1000" fill="hold"/>
                                        <p:tgtEl>
                                          <p:spTgt spid="8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0"/>
                                        <p:tgtEl>
                                          <p:spTgt spid="85"/>
                                        </p:tgtEl>
                                      </p:cBhvr>
                                    </p:animEffect>
                                    <p:anim calcmode="lin" valueType="num">
                                      <p:cBhvr>
                                        <p:cTn id="81" dur="1000" fill="hold"/>
                                        <p:tgtEl>
                                          <p:spTgt spid="85"/>
                                        </p:tgtEl>
                                        <p:attrNameLst>
                                          <p:attrName>ppt_x</p:attrName>
                                        </p:attrNameLst>
                                      </p:cBhvr>
                                      <p:tavLst>
                                        <p:tav tm="0">
                                          <p:val>
                                            <p:strVal val="#ppt_x"/>
                                          </p:val>
                                        </p:tav>
                                        <p:tav tm="100000">
                                          <p:val>
                                            <p:strVal val="#ppt_x"/>
                                          </p:val>
                                        </p:tav>
                                      </p:tavLst>
                                    </p:anim>
                                    <p:anim calcmode="lin" valueType="num">
                                      <p:cBhvr>
                                        <p:cTn id="82" dur="1000" fill="hold"/>
                                        <p:tgtEl>
                                          <p:spTgt spid="8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1000"/>
                                        <p:tgtEl>
                                          <p:spTgt spid="87"/>
                                        </p:tgtEl>
                                      </p:cBhvr>
                                    </p:animEffect>
                                    <p:anim calcmode="lin" valueType="num">
                                      <p:cBhvr>
                                        <p:cTn id="86" dur="1000" fill="hold"/>
                                        <p:tgtEl>
                                          <p:spTgt spid="87"/>
                                        </p:tgtEl>
                                        <p:attrNameLst>
                                          <p:attrName>ppt_x</p:attrName>
                                        </p:attrNameLst>
                                      </p:cBhvr>
                                      <p:tavLst>
                                        <p:tav tm="0">
                                          <p:val>
                                            <p:strVal val="#ppt_x"/>
                                          </p:val>
                                        </p:tav>
                                        <p:tav tm="100000">
                                          <p:val>
                                            <p:strVal val="#ppt_x"/>
                                          </p:val>
                                        </p:tav>
                                      </p:tavLst>
                                    </p:anim>
                                    <p:anim calcmode="lin" valueType="num">
                                      <p:cBhvr>
                                        <p:cTn id="87" dur="1000" fill="hold"/>
                                        <p:tgtEl>
                                          <p:spTgt spid="8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1000"/>
                                        <p:tgtEl>
                                          <p:spTgt spid="86"/>
                                        </p:tgtEl>
                                      </p:cBhvr>
                                    </p:animEffect>
                                    <p:anim calcmode="lin" valueType="num">
                                      <p:cBhvr>
                                        <p:cTn id="91" dur="1000" fill="hold"/>
                                        <p:tgtEl>
                                          <p:spTgt spid="86"/>
                                        </p:tgtEl>
                                        <p:attrNameLst>
                                          <p:attrName>ppt_x</p:attrName>
                                        </p:attrNameLst>
                                      </p:cBhvr>
                                      <p:tavLst>
                                        <p:tav tm="0">
                                          <p:val>
                                            <p:strVal val="#ppt_x"/>
                                          </p:val>
                                        </p:tav>
                                        <p:tav tm="100000">
                                          <p:val>
                                            <p:strVal val="#ppt_x"/>
                                          </p:val>
                                        </p:tav>
                                      </p:tavLst>
                                    </p:anim>
                                    <p:anim calcmode="lin" valueType="num">
                                      <p:cBhvr>
                                        <p:cTn id="9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1" grpId="0" animBg="1"/>
      <p:bldP spid="82" grpId="0" animBg="1"/>
      <p:bldP spid="84" grpId="0" animBg="1"/>
      <p:bldP spid="85" grpId="0" animBg="1"/>
      <p:bldP spid="86" grpId="0" animBg="1"/>
      <p:bldP spid="87" grpId="0" animBg="1"/>
      <p:bldP spid="90" grpId="0" animBg="1"/>
      <p:bldP spid="94"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70" y="145052"/>
            <a:ext cx="6482340" cy="498598"/>
          </a:xfrm>
        </p:spPr>
        <p:txBody>
          <a:bodyPr/>
          <a:lstStyle/>
          <a:p>
            <a:r>
              <a:rPr lang="en-US" dirty="0" smtClean="0"/>
              <a:t>Manage Dimension in 30 min</a:t>
            </a:r>
            <a:endParaRPr lang="en-US" dirty="0"/>
          </a:p>
        </p:txBody>
      </p:sp>
      <p:sp>
        <p:nvSpPr>
          <p:cNvPr id="4" name="Text Placeholder 3"/>
          <p:cNvSpPr>
            <a:spLocks noGrp="1"/>
          </p:cNvSpPr>
          <p:nvPr>
            <p:ph type="body" sz="quarter" idx="10"/>
          </p:nvPr>
        </p:nvSpPr>
        <p:spPr>
          <a:xfrm>
            <a:off x="1655404" y="0"/>
            <a:ext cx="7337839" cy="1378644"/>
          </a:xfrm>
        </p:spPr>
        <p:txBody>
          <a:bodyPr/>
          <a:lstStyle/>
          <a:p>
            <a:r>
              <a:rPr lang="en-US" sz="6600" dirty="0" smtClean="0"/>
              <a:t>demo</a:t>
            </a:r>
            <a:endParaRPr lang="en-US" sz="6600" dirty="0"/>
          </a:p>
        </p:txBody>
      </p:sp>
      <p:cxnSp>
        <p:nvCxnSpPr>
          <p:cNvPr id="9" name="Straight Connector 8"/>
          <p:cNvCxnSpPr/>
          <p:nvPr/>
        </p:nvCxnSpPr>
        <p:spPr>
          <a:xfrm>
            <a:off x="-4255" y="846179"/>
            <a:ext cx="9144000" cy="0"/>
          </a:xfrm>
          <a:prstGeom prst="line">
            <a:avLst/>
          </a:prstGeom>
          <a:ln w="0">
            <a:gradFill flip="none" rotWithShape="1">
              <a:gsLst>
                <a:gs pos="47000">
                  <a:srgbClr val="FFFFFF"/>
                </a:gs>
                <a:gs pos="24000">
                  <a:srgbClr val="FFFFFF">
                    <a:alpha val="20000"/>
                  </a:srgbClr>
                </a:gs>
                <a:gs pos="0">
                  <a:schemeClr val="tx1">
                    <a:alpha val="0"/>
                  </a:schemeClr>
                </a:gs>
                <a:gs pos="99167">
                  <a:schemeClr val="tx1">
                    <a:alpha val="0"/>
                  </a:schemeClr>
                </a:gs>
                <a:gs pos="76000">
                  <a:schemeClr val="tx1">
                    <a:alpha val="50000"/>
                  </a:schemeClr>
                </a:gs>
              </a:gsLst>
              <a:lin ang="0" scaled="1"/>
              <a:tileRect/>
            </a:gradFill>
            <a:prstDash val="sysDash"/>
            <a:tailEnd type="non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3735" y="4312514"/>
            <a:ext cx="8667345" cy="950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solidFill>
                  <a:srgbClr val="000000"/>
                </a:solidFill>
              </a:rPr>
              <a:t>MDS</a:t>
            </a:r>
            <a:endParaRPr lang="en-US" sz="1600" dirty="0">
              <a:solidFill>
                <a:srgbClr val="000000"/>
              </a:solidFill>
            </a:endParaRPr>
          </a:p>
        </p:txBody>
      </p:sp>
      <p:sp>
        <p:nvSpPr>
          <p:cNvPr id="6" name="Flowchart: Internal Storage 5"/>
          <p:cNvSpPr/>
          <p:nvPr/>
        </p:nvSpPr>
        <p:spPr>
          <a:xfrm>
            <a:off x="1644011" y="1655189"/>
            <a:ext cx="1103087" cy="1244740"/>
          </a:xfrm>
          <a:prstGeom prst="flowChartInternal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Sales</a:t>
            </a:r>
          </a:p>
          <a:p>
            <a:pPr algn="ctr"/>
            <a:r>
              <a:rPr lang="en-US" sz="1600" dirty="0" smtClean="0">
                <a:solidFill>
                  <a:srgbClr val="000000"/>
                </a:solidFill>
              </a:rPr>
              <a:t>Fact</a:t>
            </a:r>
            <a:endParaRPr lang="en-US" sz="1600" dirty="0">
              <a:solidFill>
                <a:srgbClr val="000000"/>
              </a:solidFill>
            </a:endParaRPr>
          </a:p>
        </p:txBody>
      </p:sp>
      <p:cxnSp>
        <p:nvCxnSpPr>
          <p:cNvPr id="7" name="Straight Arrow Connector 6"/>
          <p:cNvCxnSpPr/>
          <p:nvPr/>
        </p:nvCxnSpPr>
        <p:spPr>
          <a:xfrm>
            <a:off x="2805154" y="2172274"/>
            <a:ext cx="5515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785745" y="4466313"/>
            <a:ext cx="5159129" cy="731809"/>
            <a:chOff x="2373923" y="533400"/>
            <a:chExt cx="5627077" cy="1143000"/>
          </a:xfrm>
          <a:noFill/>
        </p:grpSpPr>
        <p:sp>
          <p:nvSpPr>
            <p:cNvPr id="11" name="Flowchart: Internal Storage 10"/>
            <p:cNvSpPr/>
            <p:nvPr/>
          </p:nvSpPr>
          <p:spPr>
            <a:xfrm>
              <a:off x="2373923" y="533400"/>
              <a:ext cx="1371600"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Products</a:t>
              </a:r>
            </a:p>
            <a:p>
              <a:pPr algn="ctr"/>
              <a:r>
                <a:rPr lang="en-US" sz="1400" b="1" dirty="0" smtClean="0">
                  <a:solidFill>
                    <a:srgbClr val="000000"/>
                  </a:solidFill>
                </a:rPr>
                <a:t>Dim</a:t>
              </a:r>
              <a:endParaRPr lang="en-US" sz="1400" b="1" dirty="0">
                <a:solidFill>
                  <a:srgbClr val="000000"/>
                </a:solidFill>
              </a:endParaRPr>
            </a:p>
          </p:txBody>
        </p:sp>
        <p:sp>
          <p:nvSpPr>
            <p:cNvPr id="12" name="Flowchart: Internal Storage 11"/>
            <p:cNvSpPr/>
            <p:nvPr/>
          </p:nvSpPr>
          <p:spPr>
            <a:xfrm>
              <a:off x="4495800" y="533400"/>
              <a:ext cx="1371600"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Sub Category</a:t>
              </a:r>
            </a:p>
            <a:p>
              <a:pPr algn="ctr"/>
              <a:r>
                <a:rPr lang="en-US" sz="1400" b="1" dirty="0" smtClean="0">
                  <a:solidFill>
                    <a:srgbClr val="000000"/>
                  </a:solidFill>
                </a:rPr>
                <a:t>Dim</a:t>
              </a:r>
              <a:endParaRPr lang="en-US" sz="1400" b="1" dirty="0">
                <a:solidFill>
                  <a:srgbClr val="000000"/>
                </a:solidFill>
              </a:endParaRPr>
            </a:p>
          </p:txBody>
        </p:sp>
        <p:sp>
          <p:nvSpPr>
            <p:cNvPr id="13" name="Flowchart: Internal Storage 12"/>
            <p:cNvSpPr/>
            <p:nvPr/>
          </p:nvSpPr>
          <p:spPr>
            <a:xfrm>
              <a:off x="6629400" y="533400"/>
              <a:ext cx="1371600"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Category</a:t>
              </a:r>
            </a:p>
            <a:p>
              <a:pPr algn="ctr"/>
              <a:r>
                <a:rPr lang="en-US" sz="1400" b="1" dirty="0" smtClean="0">
                  <a:solidFill>
                    <a:srgbClr val="000000"/>
                  </a:solidFill>
                </a:rPr>
                <a:t>Dim</a:t>
              </a:r>
              <a:endParaRPr lang="en-US" sz="1400" b="1" dirty="0">
                <a:solidFill>
                  <a:srgbClr val="000000"/>
                </a:solidFill>
              </a:endParaRPr>
            </a:p>
          </p:txBody>
        </p:sp>
        <p:cxnSp>
          <p:nvCxnSpPr>
            <p:cNvPr id="14" name="Straight Arrow Connector 13"/>
            <p:cNvCxnSpPr/>
            <p:nvPr/>
          </p:nvCxnSpPr>
          <p:spPr>
            <a:xfrm>
              <a:off x="3733800" y="1081454"/>
              <a:ext cx="609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67400" y="1081454"/>
              <a:ext cx="609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rot="16200000">
            <a:off x="4901992" y="2951550"/>
            <a:ext cx="844663" cy="112834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ETL</a:t>
            </a:r>
            <a:endParaRPr lang="en-US" sz="1600" dirty="0">
              <a:solidFill>
                <a:srgbClr val="000000"/>
              </a:solidFill>
            </a:endParaRPr>
          </a:p>
        </p:txBody>
      </p:sp>
      <p:grpSp>
        <p:nvGrpSpPr>
          <p:cNvPr id="22" name="Group 21"/>
          <p:cNvGrpSpPr/>
          <p:nvPr/>
        </p:nvGrpSpPr>
        <p:grpSpPr>
          <a:xfrm>
            <a:off x="3426620" y="1655189"/>
            <a:ext cx="5072436" cy="865774"/>
            <a:chOff x="2373923" y="533400"/>
            <a:chExt cx="5606371" cy="1143000"/>
          </a:xfrm>
          <a:noFill/>
        </p:grpSpPr>
        <p:sp>
          <p:nvSpPr>
            <p:cNvPr id="23" name="Flowchart: Internal Storage 22"/>
            <p:cNvSpPr/>
            <p:nvPr/>
          </p:nvSpPr>
          <p:spPr>
            <a:xfrm>
              <a:off x="2373923" y="533400"/>
              <a:ext cx="1371600"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Products</a:t>
              </a:r>
            </a:p>
            <a:p>
              <a:pPr algn="ctr"/>
              <a:r>
                <a:rPr lang="en-US" sz="1600" dirty="0" smtClean="0">
                  <a:solidFill>
                    <a:srgbClr val="000000"/>
                  </a:solidFill>
                </a:rPr>
                <a:t>Dim</a:t>
              </a:r>
              <a:endParaRPr lang="en-US" sz="1600" dirty="0">
                <a:solidFill>
                  <a:srgbClr val="000000"/>
                </a:solidFill>
              </a:endParaRPr>
            </a:p>
          </p:txBody>
        </p:sp>
        <p:sp>
          <p:nvSpPr>
            <p:cNvPr id="24" name="Flowchart: Internal Storage 23"/>
            <p:cNvSpPr/>
            <p:nvPr/>
          </p:nvSpPr>
          <p:spPr>
            <a:xfrm>
              <a:off x="4419600" y="533400"/>
              <a:ext cx="1447800"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Sub Category</a:t>
              </a:r>
            </a:p>
            <a:p>
              <a:pPr algn="ctr"/>
              <a:r>
                <a:rPr lang="en-US" sz="1600" dirty="0" smtClean="0">
                  <a:solidFill>
                    <a:srgbClr val="000000"/>
                  </a:solidFill>
                </a:rPr>
                <a:t>Dim</a:t>
              </a:r>
              <a:endParaRPr lang="en-US" sz="1600" dirty="0">
                <a:solidFill>
                  <a:srgbClr val="000000"/>
                </a:solidFill>
              </a:endParaRPr>
            </a:p>
          </p:txBody>
        </p:sp>
        <p:sp>
          <p:nvSpPr>
            <p:cNvPr id="25" name="Flowchart: Internal Storage 24"/>
            <p:cNvSpPr/>
            <p:nvPr/>
          </p:nvSpPr>
          <p:spPr>
            <a:xfrm>
              <a:off x="6500376" y="533400"/>
              <a:ext cx="1479918" cy="1143000"/>
            </a:xfrm>
            <a:prstGeom prst="flowChartInternalStorag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Category</a:t>
              </a:r>
            </a:p>
            <a:p>
              <a:pPr algn="ctr"/>
              <a:r>
                <a:rPr lang="en-US" sz="1600" dirty="0" smtClean="0">
                  <a:solidFill>
                    <a:srgbClr val="000000"/>
                  </a:solidFill>
                </a:rPr>
                <a:t>Dim</a:t>
              </a:r>
              <a:endParaRPr lang="en-US" sz="1600" dirty="0">
                <a:solidFill>
                  <a:srgbClr val="000000"/>
                </a:solidFill>
              </a:endParaRPr>
            </a:p>
          </p:txBody>
        </p:sp>
        <p:cxnSp>
          <p:nvCxnSpPr>
            <p:cNvPr id="26" name="Straight Arrow Connector 25"/>
            <p:cNvCxnSpPr/>
            <p:nvPr/>
          </p:nvCxnSpPr>
          <p:spPr>
            <a:xfrm>
              <a:off x="3733800" y="1081454"/>
              <a:ext cx="609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1081454"/>
              <a:ext cx="609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966745" y="3935095"/>
            <a:ext cx="4786382" cy="396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srgbClr val="000000"/>
                </a:solidFill>
              </a:rPr>
              <a:t>Subscription views</a:t>
            </a:r>
            <a:endParaRPr lang="en-US" sz="1600" dirty="0">
              <a:solidFill>
                <a:srgbClr val="000000"/>
              </a:solidFill>
            </a:endParaRPr>
          </a:p>
        </p:txBody>
      </p:sp>
      <p:sp>
        <p:nvSpPr>
          <p:cNvPr id="40" name="Rectangle 39"/>
          <p:cNvSpPr/>
          <p:nvPr/>
        </p:nvSpPr>
        <p:spPr>
          <a:xfrm>
            <a:off x="217886" y="1371542"/>
            <a:ext cx="8667345" cy="1718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err="1" smtClean="0">
                <a:solidFill>
                  <a:srgbClr val="000000"/>
                </a:solidFill>
              </a:rPr>
              <a:t>DataMart</a:t>
            </a:r>
            <a:endParaRPr lang="en-US" sz="1600" dirty="0">
              <a:solidFill>
                <a:srgbClr val="000000"/>
              </a:solidFill>
            </a:endParaRPr>
          </a:p>
        </p:txBody>
      </p:sp>
      <p:graphicFrame>
        <p:nvGraphicFramePr>
          <p:cNvPr id="42" name="Diagram 41"/>
          <p:cNvGraphicFramePr/>
          <p:nvPr>
            <p:extLst>
              <p:ext uri="{D42A27DB-BD31-4B8C-83A1-F6EECF244321}">
                <p14:modId xmlns:p14="http://schemas.microsoft.com/office/powerpoint/2010/main" val="3891325125"/>
              </p:ext>
            </p:extLst>
          </p:nvPr>
        </p:nvGraphicFramePr>
        <p:xfrm>
          <a:off x="217886" y="5486400"/>
          <a:ext cx="8673194" cy="118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84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33"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47651" y="1223427"/>
            <a:ext cx="8753474" cy="5059847"/>
          </a:xfrm>
        </p:spPr>
        <p:txBody>
          <a:bodyPr/>
          <a:lstStyle/>
          <a:p>
            <a:r>
              <a:rPr lang="en-US" sz="2800" dirty="0"/>
              <a:t>Define your Model</a:t>
            </a:r>
          </a:p>
          <a:p>
            <a:pPr marL="852488" lvl="1" indent="-457200">
              <a:buFont typeface="Arial" pitchFamily="34" charset="0"/>
              <a:buChar char="•"/>
            </a:pPr>
            <a:r>
              <a:rPr lang="en-US" sz="2400" dirty="0"/>
              <a:t>Create Entities and relations</a:t>
            </a:r>
          </a:p>
          <a:p>
            <a:pPr marL="852488" lvl="1" indent="-457200">
              <a:buFont typeface="Arial" pitchFamily="34" charset="0"/>
              <a:buChar char="•"/>
            </a:pPr>
            <a:r>
              <a:rPr lang="en-US" sz="2400" dirty="0"/>
              <a:t>Define Hierarchies</a:t>
            </a:r>
          </a:p>
          <a:p>
            <a:pPr marL="852488" lvl="1" indent="-457200">
              <a:buFont typeface="Arial" pitchFamily="34" charset="0"/>
              <a:buChar char="•"/>
            </a:pPr>
            <a:r>
              <a:rPr lang="en-US" sz="2400" dirty="0"/>
              <a:t>Define validation rules (business rules)</a:t>
            </a:r>
          </a:p>
          <a:p>
            <a:r>
              <a:rPr lang="en-US" sz="2800" dirty="0"/>
              <a:t>Integrate with other systems</a:t>
            </a:r>
          </a:p>
          <a:p>
            <a:pPr marL="852488" lvl="1" indent="-457200">
              <a:buFont typeface="Arial" pitchFamily="34" charset="0"/>
              <a:buChar char="•"/>
            </a:pPr>
            <a:r>
              <a:rPr lang="en-US" sz="2400" dirty="0"/>
              <a:t>Create Subscription views and ETLs</a:t>
            </a:r>
          </a:p>
          <a:p>
            <a:pPr marL="852488" lvl="1" indent="-457200">
              <a:buFont typeface="Arial" pitchFamily="34" charset="0"/>
              <a:buChar char="•"/>
            </a:pPr>
            <a:r>
              <a:rPr lang="en-US" sz="2400" dirty="0"/>
              <a:t>Load data to MDS (EBS, Excel, Web Services)</a:t>
            </a:r>
          </a:p>
          <a:p>
            <a:r>
              <a:rPr lang="en-US" sz="2800" dirty="0"/>
              <a:t>Add Process</a:t>
            </a:r>
          </a:p>
          <a:p>
            <a:pPr marL="852488" lvl="1" indent="-457200">
              <a:buFont typeface="Arial" pitchFamily="34" charset="0"/>
              <a:buChar char="•"/>
            </a:pPr>
            <a:r>
              <a:rPr lang="en-US" sz="2400" dirty="0"/>
              <a:t>Define roles and permissions</a:t>
            </a:r>
          </a:p>
          <a:p>
            <a:pPr marL="852488" lvl="1" indent="-457200">
              <a:buFont typeface="Arial" pitchFamily="34" charset="0"/>
              <a:buChar char="•"/>
            </a:pPr>
            <a:r>
              <a:rPr lang="en-US" sz="2400" dirty="0"/>
              <a:t>Approval workflows</a:t>
            </a:r>
          </a:p>
          <a:p>
            <a:r>
              <a:rPr lang="en-US" sz="2800" dirty="0"/>
              <a:t>Version</a:t>
            </a:r>
          </a:p>
          <a:p>
            <a:pPr marL="852488" lvl="1" indent="-457200">
              <a:buFont typeface="Arial" pitchFamily="34" charset="0"/>
              <a:buChar char="•"/>
            </a:pPr>
            <a:r>
              <a:rPr lang="en-US" sz="2400" dirty="0"/>
              <a:t>Add versions</a:t>
            </a:r>
          </a:p>
        </p:txBody>
      </p:sp>
      <p:sp>
        <p:nvSpPr>
          <p:cNvPr id="5" name="Slide Number Placeholder 4"/>
          <p:cNvSpPr>
            <a:spLocks noGrp="1"/>
          </p:cNvSpPr>
          <p:nvPr>
            <p:ph type="sldNum" sz="quarter" idx="4294967295"/>
          </p:nvPr>
        </p:nvSpPr>
        <p:spPr>
          <a:xfrm>
            <a:off x="8225550" y="6356350"/>
            <a:ext cx="461249" cy="365125"/>
          </a:xfrm>
          <a:prstGeom prst="rect">
            <a:avLst/>
          </a:prstGeom>
        </p:spPr>
        <p:txBody>
          <a:bodyPr/>
          <a:lstStyle/>
          <a:p>
            <a:fld id="{D372AB51-BDCC-4F95-83CF-1CBB2D34E9E5}" type="slidenum">
              <a:rPr lang="en-US" smtClean="0"/>
              <a:pPr/>
              <a:t>9</a:t>
            </a:fld>
            <a:endParaRPr lang="en-US" dirty="0"/>
          </a:p>
        </p:txBody>
      </p:sp>
    </p:spTree>
    <p:extLst>
      <p:ext uri="{BB962C8B-B14F-4D97-AF65-F5344CB8AC3E}">
        <p14:creationId xmlns:p14="http://schemas.microsoft.com/office/powerpoint/2010/main" val="23949016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ssion Critical Template 4x3_v10">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75878B88C714458DE9BE6A40A510AA" ma:contentTypeVersion="0" ma:contentTypeDescription="Create a new document." ma:contentTypeScope="" ma:versionID="d946b50feab4b6af950c4c23cf32d23e">
  <xsd:schema xmlns:xsd="http://www.w3.org/2001/XMLSchema" xmlns:xs="http://www.w3.org/2001/XMLSchema" xmlns:p="http://schemas.microsoft.com/office/2006/metadata/properties" xmlns:ns2="230e9df3-be65-4c73-a93b-d1236ebd677e" targetNamespace="http://schemas.microsoft.com/office/2006/metadata/properties" ma:root="true" ma:fieldsID="e0d2f305b7993fc13739560db692d48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4a6a102-ae87-4134-a0da-75def25f67a5}" ma:internalName="TaxCatchAll" ma:showField="CatchAllData" ma:web="61568f1f-cf3d-4f21-bc66-555facba89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4a6a102-ae87-4134-a0da-75def25f67a5}" ma:internalName="TaxCatchAllLabel" ma:readOnly="true" ma:showField="CatchAllDataLabel" ma:web="61568f1f-cf3d-4f21-bc66-555facba8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86B0E63A-1150-48A1-AC44-4AABA8ECDD01}"/>
</file>

<file path=customXml/itemProps2.xml><?xml version="1.0" encoding="utf-8"?>
<ds:datastoreItem xmlns:ds="http://schemas.openxmlformats.org/officeDocument/2006/customXml" ds:itemID="{325C41F1-79BB-47B8-9713-95273265EEB0}"/>
</file>

<file path=customXml/itemProps3.xml><?xml version="1.0" encoding="utf-8"?>
<ds:datastoreItem xmlns:ds="http://schemas.openxmlformats.org/officeDocument/2006/customXml" ds:itemID="{1C494F5D-9066-4B04-9D11-13A660160788}"/>
</file>

<file path=docProps/app.xml><?xml version="1.0" encoding="utf-8"?>
<Properties xmlns="http://schemas.openxmlformats.org/officeDocument/2006/extended-properties" xmlns:vt="http://schemas.openxmlformats.org/officeDocument/2006/docPropsVTypes">
  <Template>Mission Critical Template 4x3_v10</Template>
  <TotalTime>5767</TotalTime>
  <Words>865</Words>
  <Application>Microsoft Office PowerPoint</Application>
  <PresentationFormat>On-screen Show (4:3)</PresentationFormat>
  <Paragraphs>148</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Mission Critical Template 4x3_v10</vt:lpstr>
      <vt:lpstr>White with Consolas font for code slides</vt:lpstr>
      <vt:lpstr>Managing your Data Warehouse/ Data Mart Dimensions with MDS</vt:lpstr>
      <vt:lpstr>Agenda</vt:lpstr>
      <vt:lpstr>Data Warehouse / Data Marts</vt:lpstr>
      <vt:lpstr>Why Managing Dimensions?</vt:lpstr>
      <vt:lpstr>What does it Mean to Manage Dimensions</vt:lpstr>
      <vt:lpstr>MDS-Data Warehouse Scenario</vt:lpstr>
      <vt:lpstr>MDS Capabilities</vt:lpstr>
      <vt:lpstr>Manage Dimension in 30 min</vt:lpstr>
      <vt:lpstr>Summary</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Kuleen Bharadwaj</dc:creator>
  <cp:keywords/>
  <dc:description>Template: Sylvia Tedjo, Silver Fox Productions
Formatting:
Event Date:
Event Location:
Audience Type:</dc:description>
  <cp:lastModifiedBy>Anand Subbaraj</cp:lastModifiedBy>
  <cp:revision>248</cp:revision>
  <cp:lastPrinted>2010-05-11T05:02:34Z</cp:lastPrinted>
  <dcterms:created xsi:type="dcterms:W3CDTF">2011-04-27T16:19:04Z</dcterms:created>
  <dcterms:modified xsi:type="dcterms:W3CDTF">2011-12-02T23:37:18Z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0x0101008A75878B88C714458DE9BE6A40A510AA</vt:lpwstr>
  </property>
  <property fmtid="{D5CDD505-2E9C-101B-9397-08002B2CF9AE}" pid="3" name="TaxKeyword">
    <vt:lpwstr/>
  </property>
</Properties>
</file>