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7"/>
    <p:sldMasterId id="2147483718" r:id="rId8"/>
  </p:sldMasterIdLst>
  <p:notesMasterIdLst>
    <p:notesMasterId r:id="rId23"/>
  </p:notesMasterIdLst>
  <p:handoutMasterIdLst>
    <p:handoutMasterId r:id="rId24"/>
  </p:handoutMasterIdLst>
  <p:sldIdLst>
    <p:sldId id="256" r:id="rId9"/>
    <p:sldId id="359" r:id="rId10"/>
    <p:sldId id="364" r:id="rId11"/>
    <p:sldId id="365" r:id="rId12"/>
    <p:sldId id="405" r:id="rId13"/>
    <p:sldId id="369" r:id="rId14"/>
    <p:sldId id="370" r:id="rId15"/>
    <p:sldId id="374" r:id="rId16"/>
    <p:sldId id="379" r:id="rId17"/>
    <p:sldId id="388" r:id="rId18"/>
    <p:sldId id="402" r:id="rId19"/>
    <p:sldId id="395" r:id="rId20"/>
    <p:sldId id="401" r:id="rId21"/>
    <p:sldId id="268" r:id="rId22"/>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ent McBride" initials="BM"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7D25"/>
    <a:srgbClr val="CACF03"/>
    <a:srgbClr val="068A25"/>
    <a:srgbClr val="DA5800"/>
    <a:srgbClr val="963D00"/>
    <a:srgbClr val="000000"/>
    <a:srgbClr val="3B3A00"/>
    <a:srgbClr val="045417"/>
    <a:srgbClr val="5E5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57" autoAdjust="0"/>
    <p:restoredTop sz="95821" autoAdjust="0"/>
  </p:normalViewPr>
  <p:slideViewPr>
    <p:cSldViewPr snapToGrid="0">
      <p:cViewPr varScale="1">
        <p:scale>
          <a:sx n="128" d="100"/>
          <a:sy n="128" d="100"/>
        </p:scale>
        <p:origin x="-318" y="-90"/>
      </p:cViewPr>
      <p:guideLst>
        <p:guide orient="horz" pos="144"/>
        <p:guide orient="horz" pos="1200"/>
        <p:guide orient="horz" pos="2736"/>
        <p:guide orient="horz" pos="4176"/>
        <p:guide orient="horz" pos="1488"/>
        <p:guide orient="horz" pos="912"/>
        <p:guide pos="2880"/>
        <p:guide pos="240"/>
        <p:guide pos="865"/>
        <p:guide pos="5518"/>
        <p:guide pos="5299"/>
        <p:guide pos="458"/>
        <p:guide pos="4897"/>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7" d="100"/>
          <a:sy n="87" d="100"/>
        </p:scale>
        <p:origin x="-373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1.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&lt;Conference/Group Name&gt;</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12/2/2011</a:t>
            </a:fld>
            <a:endParaRPr lang="en-US" dirty="0">
              <a:latin typeface="Segoe UI" pitchFamily="34" charset="0"/>
            </a:endParaRP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
        <p:nvSpPr>
          <p:cNvPr id="6" name="Footer Placeholder 5"/>
          <p:cNvSpPr>
            <a:spLocks noGrp="1"/>
          </p:cNvSpPr>
          <p:nvPr>
            <p:ph type="ftr" sz="quarter" idx="2"/>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&lt;Conference/Group Name&gt;</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12/2/2011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hf hdr="0" ftr="0" dt="0"/>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12/2/2011 3:56 PM</a:t>
            </a:fld>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
        <p:nvSpPr>
          <p:cNvPr id="8"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3" y="1905001"/>
            <a:ext cx="7683913"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727662" y="4343401"/>
            <a:ext cx="7683914"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marL="460375" indent="-460375">
              <a:buClr>
                <a:srgbClr val="FFFFFF"/>
              </a:buClr>
              <a:buSzPct val="70000"/>
              <a:buFontTx/>
              <a:buBlip>
                <a:blip r:embed="rId2"/>
              </a:buBlip>
              <a:defRPr>
                <a:gradFill>
                  <a:gsLst>
                    <a:gs pos="0">
                      <a:srgbClr val="FFFFFF"/>
                    </a:gs>
                    <a:gs pos="86000">
                      <a:srgbClr val="FFFFFF"/>
                    </a:gs>
                  </a:gsLst>
                  <a:lin ang="5400000" scaled="0"/>
                </a:gradFill>
              </a:defRPr>
            </a:lvl1pPr>
            <a:lvl2pPr marL="855663" indent="-395288">
              <a:buClr>
                <a:srgbClr val="FFFFFF"/>
              </a:buClr>
              <a:buSzPct val="70000"/>
              <a:buFontTx/>
              <a:buBlip>
                <a:blip r:embed="rId2"/>
              </a:buBlip>
              <a:defRPr>
                <a:gradFill>
                  <a:gsLst>
                    <a:gs pos="0">
                      <a:srgbClr val="FFFFFF"/>
                    </a:gs>
                    <a:gs pos="86000">
                      <a:srgbClr val="FFFFFF"/>
                    </a:gs>
                  </a:gsLst>
                  <a:lin ang="5400000" scaled="0"/>
                </a:gradFill>
              </a:defRPr>
            </a:lvl2pPr>
            <a:lvl3pPr marL="1258888" indent="-403225">
              <a:buClr>
                <a:srgbClr val="FFFFFF"/>
              </a:buClr>
              <a:buSzPct val="70000"/>
              <a:buFontTx/>
              <a:buBlip>
                <a:blip r:embed="rId2"/>
              </a:buBlip>
              <a:defRPr>
                <a:gradFill>
                  <a:gsLst>
                    <a:gs pos="0">
                      <a:srgbClr val="FFFFFF"/>
                    </a:gs>
                    <a:gs pos="86000">
                      <a:srgbClr val="FFFFFF"/>
                    </a:gs>
                  </a:gsLst>
                  <a:lin ang="5400000" scaled="0"/>
                </a:gradFill>
              </a:defRPr>
            </a:lvl3pPr>
            <a:lvl4pPr marL="1604963" indent="-346075">
              <a:buClr>
                <a:srgbClr val="FFFFFF"/>
              </a:buClr>
              <a:buSzPct val="70000"/>
              <a:buFontTx/>
              <a:buBlip>
                <a:blip r:embed="rId2"/>
              </a:buBlip>
              <a:defRPr>
                <a:gradFill>
                  <a:gsLst>
                    <a:gs pos="0">
                      <a:srgbClr val="FFFFFF"/>
                    </a:gs>
                    <a:gs pos="86000">
                      <a:srgbClr val="FFFFFF"/>
                    </a:gs>
                  </a:gsLst>
                  <a:lin ang="5400000" scaled="0"/>
                </a:gradFill>
              </a:defRPr>
            </a:lvl4pPr>
            <a:lvl5pPr marL="1941513" indent="-336550">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marL="460375" indent="-460375">
              <a:buClr>
                <a:srgbClr val="FFFFFF"/>
              </a:buClr>
              <a:buSzPct val="70000"/>
              <a:buFontTx/>
              <a:buBlip>
                <a:blip r:embed="rId2"/>
              </a:buBlip>
              <a:defRPr>
                <a:gradFill>
                  <a:gsLst>
                    <a:gs pos="0">
                      <a:srgbClr val="FFFFFF"/>
                    </a:gs>
                    <a:gs pos="86000">
                      <a:srgbClr val="FFFFFF"/>
                    </a:gs>
                  </a:gsLst>
                  <a:lin ang="5400000" scaled="0"/>
                </a:gradFill>
              </a:defRPr>
            </a:lvl1pPr>
            <a:lvl2pPr marL="855663" indent="-395288">
              <a:buClr>
                <a:srgbClr val="FFFFFF"/>
              </a:buClr>
              <a:buSzPct val="70000"/>
              <a:buFontTx/>
              <a:buBlip>
                <a:blip r:embed="rId2"/>
              </a:buBlip>
              <a:defRPr>
                <a:gradFill>
                  <a:gsLst>
                    <a:gs pos="0">
                      <a:srgbClr val="FFFFFF"/>
                    </a:gs>
                    <a:gs pos="86000">
                      <a:srgbClr val="FFFFFF"/>
                    </a:gs>
                  </a:gsLst>
                  <a:lin ang="5400000" scaled="0"/>
                </a:gradFill>
              </a:defRPr>
            </a:lvl2pPr>
            <a:lvl3pPr marL="1258888" indent="-403225">
              <a:buClr>
                <a:srgbClr val="FFFFFF"/>
              </a:buClr>
              <a:buSzPct val="70000"/>
              <a:buFontTx/>
              <a:buBlip>
                <a:blip r:embed="rId2"/>
              </a:buBlip>
              <a:defRPr>
                <a:gradFill>
                  <a:gsLst>
                    <a:gs pos="0">
                      <a:srgbClr val="FFFFFF"/>
                    </a:gs>
                    <a:gs pos="86000">
                      <a:srgbClr val="FFFFFF"/>
                    </a:gs>
                  </a:gsLst>
                  <a:lin ang="5400000" scaled="0"/>
                </a:gradFill>
              </a:defRPr>
            </a:lvl3pPr>
            <a:lvl4pPr marL="1604963" indent="-346075">
              <a:buClr>
                <a:srgbClr val="FFFFFF"/>
              </a:buClr>
              <a:buSzPct val="70000"/>
              <a:buFontTx/>
              <a:buBlip>
                <a:blip r:embed="rId2"/>
              </a:buBlip>
              <a:defRPr>
                <a:gradFill>
                  <a:gsLst>
                    <a:gs pos="0">
                      <a:srgbClr val="FFFFFF"/>
                    </a:gs>
                    <a:gs pos="86000">
                      <a:srgbClr val="FFFFFF"/>
                    </a:gs>
                  </a:gsLst>
                  <a:lin ang="5400000" scaled="0"/>
                </a:gradFill>
              </a:defRPr>
            </a:lvl4pPr>
            <a:lvl5pPr marL="1941513" indent="-336550">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9437" y="1905000"/>
            <a:ext cx="8363937"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075" y="1447800"/>
            <a:ext cx="7038975" cy="498598"/>
          </a:xfrm>
        </p:spPr>
        <p:txBody>
          <a:bodyPr anchor="t" anchorCtr="0">
            <a:sp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727076" y="1853044"/>
            <a:ext cx="7038975" cy="517065"/>
          </a:xfrm>
        </p:spPr>
        <p:txBody>
          <a:bodyPr tIns="182880">
            <a:spAutoFit/>
          </a:bodyPr>
          <a:lstStyle>
            <a:lvl1pPr marL="0" indent="0" algn="l">
              <a:lnSpc>
                <a:spcPct val="90000"/>
              </a:lnSpc>
              <a:spcBef>
                <a:spcPts val="0"/>
              </a:spcBef>
              <a:buNone/>
              <a:defRPr sz="2400" b="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1074324" y="4623492"/>
            <a:ext cx="7337839"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0" u="none" strike="noStrike" kern="1200" cap="none" spc="-642"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447800"/>
            <a:ext cx="8363938"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447800"/>
            <a:ext cx="4115872"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447800"/>
            <a:ext cx="4115872"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1" y="1153297"/>
            <a:ext cx="9144000" cy="1503406"/>
          </a:xfrm>
          <a:prstGeom prst="rect">
            <a:avLst/>
          </a:prstGeom>
          <a:gradFill flip="none" rotWithShape="1">
            <a:gsLst>
              <a:gs pos="0">
                <a:schemeClr val="accent6">
                  <a:alpha val="30000"/>
                </a:schemeClr>
              </a:gs>
              <a:gs pos="100000">
                <a:schemeClr val="accent6">
                  <a:alpha val="0"/>
                </a:schemeClr>
              </a:gs>
            </a:gsLst>
            <a:lin ang="0" scaled="1"/>
            <a:tileRect/>
          </a:grad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i="1" dirty="0">
              <a:gradFill>
                <a:gsLst>
                  <a:gs pos="0">
                    <a:srgbClr val="FFFFFF"/>
                  </a:gs>
                  <a:gs pos="86000">
                    <a:srgbClr val="FFFFFF"/>
                  </a:gs>
                </a:gsLst>
                <a:lin ang="5400000" scaled="0"/>
              </a:gradFill>
              <a:latin typeface="Segoe" pitchFamily="34" charset="0"/>
            </a:endParaRPr>
          </a:p>
        </p:txBody>
      </p:sp>
      <p:pic>
        <p:nvPicPr>
          <p:cNvPr id="3" name="Picture 2"/>
          <p:cNvPicPr>
            <a:picLocks noChangeAspect="1"/>
          </p:cNvPicPr>
          <p:nvPr userDrawn="1"/>
        </p:nvPicPr>
        <p:blipFill>
          <a:blip r:embed="rId3" cstate="screen">
            <a:alphaModFix amt="20000"/>
            <a:extLst>
              <a:ext uri="{28A0092B-C50C-407E-A947-70E740481C1C}">
                <a14:useLocalDpi xmlns:a14="http://schemas.microsoft.com/office/drawing/2010/main"/>
              </a:ext>
            </a:extLst>
          </a:blip>
          <a:stretch>
            <a:fillRect/>
          </a:stretch>
        </p:blipFill>
        <p:spPr>
          <a:xfrm>
            <a:off x="0" y="1713933"/>
            <a:ext cx="9144000" cy="5143501"/>
          </a:xfrm>
          <a:prstGeom prst="rect">
            <a:avLst/>
          </a:prstGeom>
          <a:blipFill dpi="0" rotWithShape="1">
            <a:blip r:embed="rId4">
              <a:alphaModFix amt="20000"/>
            </a:blip>
            <a:srcRect/>
            <a:stretch>
              <a:fillRect/>
            </a:stretch>
          </a:blipFill>
          <a:ln w="55000" cap="flat" cmpd="thickThin" algn="ctr">
            <a:noFill/>
            <a:prstDash val="solid"/>
            <a:headEnd type="none" w="med" len="med"/>
            <a:tailEnd type="none" w="med" len="med"/>
          </a:ln>
          <a:effectLst/>
        </p:spPr>
      </p:pic>
      <p:pic>
        <p:nvPicPr>
          <p:cNvPr id="4" name="Picture 2" descr="Microsoft logo and tagline"/>
          <p:cNvPicPr>
            <a:picLocks noChangeArrowheads="1"/>
          </p:cNvPicPr>
          <p:nvPr userDrawn="1"/>
        </p:nvPicPr>
        <p:blipFill rotWithShape="1">
          <a:blip r:embed="rId5" cstate="screen">
            <a:extLst>
              <a:ext uri="{28A0092B-C50C-407E-A947-70E740481C1C}">
                <a14:useLocalDpi xmlns:a14="http://schemas.microsoft.com/office/drawing/2010/main"/>
              </a:ext>
            </a:extLst>
          </a:blip>
          <a:stretch/>
        </p:blipFill>
        <p:spPr bwMode="black">
          <a:xfrm>
            <a:off x="387055" y="6418704"/>
            <a:ext cx="1274064" cy="213360"/>
          </a:xfrm>
          <a:prstGeom prst="rect">
            <a:avLst/>
          </a:prstGeom>
          <a:noFill/>
          <a:ln>
            <a:noFill/>
          </a:ln>
        </p:spPr>
      </p:pic>
      <p:sp>
        <p:nvSpPr>
          <p:cNvPr id="6" name="Title 1"/>
          <p:cNvSpPr>
            <a:spLocks noGrp="1"/>
          </p:cNvSpPr>
          <p:nvPr>
            <p:ph type="ctrTitle"/>
          </p:nvPr>
        </p:nvSpPr>
        <p:spPr>
          <a:xfrm>
            <a:off x="381000" y="1312701"/>
            <a:ext cx="8031163" cy="1184600"/>
          </a:xfrm>
        </p:spPr>
        <p:txBody>
          <a:bodyPr anchor="ctr" anchorCtr="0">
            <a:noAutofit/>
          </a:bodyPr>
          <a:lstStyle>
            <a:lvl1pPr>
              <a:lnSpc>
                <a:spcPct val="90000"/>
              </a:lnSpc>
              <a:defRPr sz="4000"/>
            </a:lvl1pPr>
          </a:lstStyle>
          <a:p>
            <a:r>
              <a:rPr lang="en-US" smtClean="0"/>
              <a:t>Click to edit Master title style</a:t>
            </a:r>
            <a:endParaRPr lang="en-US" dirty="0"/>
          </a:p>
        </p:txBody>
      </p:sp>
      <p:sp>
        <p:nvSpPr>
          <p:cNvPr id="7" name="Subtitle 2"/>
          <p:cNvSpPr>
            <a:spLocks noGrp="1"/>
          </p:cNvSpPr>
          <p:nvPr>
            <p:ph type="subTitle" idx="1"/>
          </p:nvPr>
        </p:nvSpPr>
        <p:spPr>
          <a:xfrm>
            <a:off x="387056" y="3880145"/>
            <a:ext cx="4184944" cy="463255"/>
          </a:xfrm>
        </p:spPr>
        <p:txBody>
          <a:bodyPr tIns="0">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1" y="1153297"/>
            <a:ext cx="9144000" cy="1503406"/>
          </a:xfrm>
          <a:prstGeom prst="rect">
            <a:avLst/>
          </a:prstGeom>
          <a:gradFill flip="none" rotWithShape="1">
            <a:gsLst>
              <a:gs pos="0">
                <a:schemeClr val="accent6">
                  <a:alpha val="30000"/>
                </a:schemeClr>
              </a:gs>
              <a:gs pos="100000">
                <a:schemeClr val="accent6">
                  <a:alpha val="0"/>
                </a:schemeClr>
              </a:gs>
            </a:gsLst>
            <a:lin ang="0" scaled="1"/>
            <a:tileRect/>
          </a:grad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i="1" dirty="0">
              <a:gradFill>
                <a:gsLst>
                  <a:gs pos="0">
                    <a:srgbClr val="FFFFFF"/>
                  </a:gs>
                  <a:gs pos="86000">
                    <a:srgbClr val="FFFFFF"/>
                  </a:gs>
                </a:gsLst>
                <a:lin ang="5400000" scaled="0"/>
              </a:gradFill>
              <a:latin typeface="Segoe" pitchFamily="34" charset="0"/>
            </a:endParaRPr>
          </a:p>
        </p:txBody>
      </p:sp>
      <p:pic>
        <p:nvPicPr>
          <p:cNvPr id="4" name="Picture 2" descr="Microsoft logo and tagline"/>
          <p:cNvPicPr>
            <a:picLocks noChangeArrowheads="1"/>
          </p:cNvPicPr>
          <p:nvPr userDrawn="1"/>
        </p:nvPicPr>
        <p:blipFill rotWithShape="1">
          <a:blip r:embed="rId3" cstate="screen">
            <a:extLst>
              <a:ext uri="{28A0092B-C50C-407E-A947-70E740481C1C}">
                <a14:useLocalDpi xmlns:a14="http://schemas.microsoft.com/office/drawing/2010/main"/>
              </a:ext>
            </a:extLst>
          </a:blip>
          <a:stretch/>
        </p:blipFill>
        <p:spPr bwMode="black">
          <a:xfrm>
            <a:off x="387055" y="6418704"/>
            <a:ext cx="1274064" cy="213360"/>
          </a:xfrm>
          <a:prstGeom prst="rect">
            <a:avLst/>
          </a:prstGeom>
          <a:noFill/>
          <a:ln>
            <a:noFill/>
          </a:ln>
        </p:spPr>
      </p:pic>
      <p:sp>
        <p:nvSpPr>
          <p:cNvPr id="6" name="Title 1"/>
          <p:cNvSpPr>
            <a:spLocks noGrp="1"/>
          </p:cNvSpPr>
          <p:nvPr>
            <p:ph type="ctrTitle"/>
          </p:nvPr>
        </p:nvSpPr>
        <p:spPr>
          <a:xfrm>
            <a:off x="381000" y="1312701"/>
            <a:ext cx="8031163" cy="1184600"/>
          </a:xfrm>
        </p:spPr>
        <p:txBody>
          <a:bodyPr anchor="ctr" anchorCtr="0">
            <a:noAutofit/>
          </a:bodyPr>
          <a:lstStyle>
            <a:lvl1pPr>
              <a:lnSpc>
                <a:spcPct val="90000"/>
              </a:lnSpc>
              <a:defRPr sz="4000"/>
            </a:lvl1pPr>
          </a:lstStyle>
          <a:p>
            <a:r>
              <a:rPr lang="en-US" smtClean="0"/>
              <a:t>Click to edit Master title style</a:t>
            </a:r>
            <a:endParaRPr lang="en-US" dirty="0"/>
          </a:p>
        </p:txBody>
      </p:sp>
      <p:sp>
        <p:nvSpPr>
          <p:cNvPr id="7" name="Subtitle 2"/>
          <p:cNvSpPr>
            <a:spLocks noGrp="1"/>
          </p:cNvSpPr>
          <p:nvPr>
            <p:ph type="subTitle" idx="1"/>
          </p:nvPr>
        </p:nvSpPr>
        <p:spPr>
          <a:xfrm>
            <a:off x="387056" y="3880145"/>
            <a:ext cx="4184944" cy="463255"/>
          </a:xfrm>
        </p:spPr>
        <p:txBody>
          <a:bodyPr tIns="0">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069601404"/>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0"/>
            <a:ext cx="8363938" cy="4985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6" y="1447800"/>
            <a:ext cx="8363937"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700" r:id="rId6"/>
    <p:sldLayoutId id="2147483701" r:id="rId7"/>
    <p:sldLayoutId id="2147483702" r:id="rId8"/>
    <p:sldLayoutId id="2147483722" r:id="rId9"/>
    <p:sldLayoutId id="2147483703" r:id="rId10"/>
    <p:sldLayoutId id="2147483704"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36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80000"/>
        <a:buFontTx/>
        <a:buBlip>
          <a:blip r:embed="rId1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0000"/>
        <a:buFontTx/>
        <a:buBlip>
          <a:blip r:embed="rId1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0000"/>
        <a:buFontTx/>
        <a:buBlip>
          <a:blip r:embed="rId1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1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1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9436" y="228601"/>
            <a:ext cx="8363938"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7" y="1905000"/>
            <a:ext cx="8363936"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tx1"/>
              </a:gs>
              <a:gs pos="86000">
                <a:schemeClr val="tx1"/>
              </a:gs>
            </a:gsLst>
            <a:lin ang="5400000" scaled="0"/>
            <a:tileRect/>
          </a:gradFill>
          <a:effectLst/>
          <a:latin typeface="Segoe UI"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312701"/>
            <a:ext cx="8591550" cy="1184600"/>
          </a:xfrm>
        </p:spPr>
        <p:txBody>
          <a:bodyPr/>
          <a:lstStyle/>
          <a:p>
            <a:r>
              <a:rPr lang="en-US" sz="6600" dirty="0" smtClean="0"/>
              <a:t>MDS Security</a:t>
            </a:r>
            <a:endParaRPr lang="en-US" sz="6600" dirty="0"/>
          </a:p>
        </p:txBody>
      </p:sp>
      <p:sp>
        <p:nvSpPr>
          <p:cNvPr id="3" name="Subtitle 2"/>
          <p:cNvSpPr>
            <a:spLocks noGrp="1"/>
          </p:cNvSpPr>
          <p:nvPr>
            <p:ph type="subTitle" idx="1"/>
          </p:nvPr>
        </p:nvSpPr>
        <p:spPr>
          <a:xfrm>
            <a:off x="234656" y="4645343"/>
            <a:ext cx="5671874" cy="1016980"/>
          </a:xfrm>
        </p:spPr>
        <p:txBody>
          <a:bodyPr/>
          <a:lstStyle/>
          <a:p>
            <a:r>
              <a:rPr lang="en-US" sz="2400" dirty="0" smtClean="0"/>
              <a:t>Andi Comisioneru</a:t>
            </a:r>
          </a:p>
          <a:p>
            <a:r>
              <a:rPr lang="en-US" sz="2400" dirty="0" smtClean="0"/>
              <a:t>Principal Group Program Manager</a:t>
            </a:r>
          </a:p>
          <a:p>
            <a:r>
              <a:rPr lang="en-US" sz="2400" dirty="0" smtClean="0"/>
              <a:t>Microsoft Corporation</a:t>
            </a:r>
            <a:endParaRPr lang="en-US" sz="2400" dirty="0"/>
          </a:p>
        </p:txBody>
      </p:sp>
      <p:grpSp>
        <p:nvGrpSpPr>
          <p:cNvPr id="12" name="Group 11"/>
          <p:cNvGrpSpPr/>
          <p:nvPr/>
        </p:nvGrpSpPr>
        <p:grpSpPr>
          <a:xfrm>
            <a:off x="4968240" y="5662323"/>
            <a:ext cx="4076731" cy="1067903"/>
            <a:chOff x="4088130" y="2732661"/>
            <a:chExt cx="4076731" cy="1067903"/>
          </a:xfrm>
        </p:grpSpPr>
        <p:grpSp>
          <p:nvGrpSpPr>
            <p:cNvPr id="10" name="Group 9"/>
            <p:cNvGrpSpPr/>
            <p:nvPr/>
          </p:nvGrpSpPr>
          <p:grpSpPr>
            <a:xfrm>
              <a:off x="4819650" y="2846457"/>
              <a:ext cx="3345211" cy="954107"/>
              <a:chOff x="5114925" y="4267200"/>
              <a:chExt cx="3345211" cy="954107"/>
            </a:xfrm>
          </p:grpSpPr>
          <p:sp>
            <p:nvSpPr>
              <p:cNvPr id="6" name="TextBox 5"/>
              <p:cNvSpPr txBox="1"/>
              <p:nvPr/>
            </p:nvSpPr>
            <p:spPr>
              <a:xfrm>
                <a:off x="5114925" y="4267200"/>
                <a:ext cx="3345211" cy="954107"/>
              </a:xfrm>
              <a:prstGeom prst="rect">
                <a:avLst/>
              </a:prstGeom>
              <a:noFill/>
            </p:spPr>
            <p:txBody>
              <a:bodyPr wrap="none" lIns="0" tIns="0" rIns="0" bIns="0" rtlCol="0">
                <a:spAutoFit/>
              </a:bodyPr>
              <a:lstStyle/>
              <a:p>
                <a:r>
                  <a:rPr lang="en-US" sz="1400" dirty="0" smtClean="0">
                    <a:gradFill>
                      <a:gsLst>
                        <a:gs pos="0">
                          <a:schemeClr val="tx1"/>
                        </a:gs>
                        <a:gs pos="86000">
                          <a:schemeClr val="tx1"/>
                        </a:gs>
                      </a:gsLst>
                      <a:lin ang="5400000" scaled="0"/>
                    </a:gradFill>
                  </a:rPr>
                  <a:t>Microsoft </a:t>
                </a:r>
              </a:p>
              <a:p>
                <a:r>
                  <a:rPr lang="en-US" sz="3600" dirty="0" smtClean="0">
                    <a:gradFill>
                      <a:gsLst>
                        <a:gs pos="0">
                          <a:schemeClr val="tx1"/>
                        </a:gs>
                        <a:gs pos="86000">
                          <a:schemeClr val="tx1"/>
                        </a:gs>
                      </a:gsLst>
                      <a:lin ang="5400000" scaled="0"/>
                    </a:gradFill>
                  </a:rPr>
                  <a:t>SQL Server 2012</a:t>
                </a:r>
              </a:p>
              <a:p>
                <a:endParaRPr lang="en-US" sz="1200" dirty="0" smtClean="0">
                  <a:gradFill>
                    <a:gsLst>
                      <a:gs pos="0">
                        <a:schemeClr val="tx1"/>
                      </a:gs>
                      <a:gs pos="86000">
                        <a:schemeClr val="tx1"/>
                      </a:gs>
                    </a:gsLst>
                    <a:lin ang="5400000" scaled="0"/>
                  </a:gradFill>
                </a:endParaRPr>
              </a:p>
            </p:txBody>
          </p:sp>
          <p:sp>
            <p:nvSpPr>
              <p:cNvPr id="8" name="TextBox 7"/>
              <p:cNvSpPr txBox="1"/>
              <p:nvPr/>
            </p:nvSpPr>
            <p:spPr>
              <a:xfrm>
                <a:off x="5895975" y="4305300"/>
                <a:ext cx="314325" cy="123111"/>
              </a:xfrm>
              <a:prstGeom prst="rect">
                <a:avLst/>
              </a:prstGeom>
              <a:noFill/>
            </p:spPr>
            <p:txBody>
              <a:bodyPr wrap="square" lIns="0" tIns="0" rIns="0" bIns="0" rtlCol="0">
                <a:spAutoFit/>
              </a:bodyPr>
              <a:lstStyle/>
              <a:p>
                <a:r>
                  <a:rPr lang="en-US" sz="800" dirty="0" smtClean="0">
                    <a:gradFill>
                      <a:gsLst>
                        <a:gs pos="0">
                          <a:schemeClr val="tx1"/>
                        </a:gs>
                        <a:gs pos="86000">
                          <a:schemeClr val="tx1"/>
                        </a:gs>
                      </a:gsLst>
                      <a:lin ang="5400000" scaled="0"/>
                    </a:gradFill>
                  </a:rPr>
                  <a:t>®</a:t>
                </a:r>
              </a:p>
            </p:txBody>
          </p:sp>
          <p:sp>
            <p:nvSpPr>
              <p:cNvPr id="9" name="TextBox 8"/>
              <p:cNvSpPr txBox="1"/>
              <p:nvPr/>
            </p:nvSpPr>
            <p:spPr>
              <a:xfrm>
                <a:off x="7324725" y="4663647"/>
                <a:ext cx="314325" cy="123111"/>
              </a:xfrm>
              <a:prstGeom prst="rect">
                <a:avLst/>
              </a:prstGeom>
              <a:noFill/>
            </p:spPr>
            <p:txBody>
              <a:bodyPr wrap="square" lIns="0" tIns="0" rIns="0" bIns="0" rtlCol="0">
                <a:spAutoFit/>
              </a:bodyPr>
              <a:lstStyle/>
              <a:p>
                <a:r>
                  <a:rPr lang="en-US" sz="800" dirty="0" smtClean="0">
                    <a:gradFill>
                      <a:gsLst>
                        <a:gs pos="0">
                          <a:schemeClr val="tx1"/>
                        </a:gs>
                        <a:gs pos="86000">
                          <a:schemeClr val="tx1"/>
                        </a:gs>
                      </a:gsLst>
                      <a:lin ang="5400000" scaled="0"/>
                    </a:gradFill>
                  </a:rPr>
                  <a:t>®</a:t>
                </a:r>
              </a:p>
            </p:txBody>
          </p:sp>
        </p:gr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r="79895" b="20535"/>
            <a:stretch/>
          </p:blipFill>
          <p:spPr>
            <a:xfrm>
              <a:off x="4088130" y="2732661"/>
              <a:ext cx="731520" cy="822960"/>
            </a:xfrm>
            <a:prstGeom prst="rect">
              <a:avLst/>
            </a:prstGeom>
            <a:noFill/>
          </p:spPr>
        </p:pic>
      </p:grpSp>
    </p:spTree>
    <p:extLst>
      <p:ext uri="{BB962C8B-B14F-4D97-AF65-F5344CB8AC3E}">
        <p14:creationId xmlns:p14="http://schemas.microsoft.com/office/powerpoint/2010/main" val="253464083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a:bodyPr>
          <a:lstStyle/>
          <a:p>
            <a:r>
              <a:rPr lang="en-US" dirty="0" smtClean="0">
                <a:latin typeface="+mn-lt"/>
              </a:rPr>
              <a:t>Hierarchy Members Permissions</a:t>
            </a:r>
            <a:endParaRPr lang="en-US" sz="1600" dirty="0" smtClean="0">
              <a:latin typeface="+mn-lt"/>
            </a:endParaRPr>
          </a:p>
        </p:txBody>
      </p:sp>
      <p:sp>
        <p:nvSpPr>
          <p:cNvPr id="5" name="Rectangle 3"/>
          <p:cNvSpPr txBox="1">
            <a:spLocks noChangeArrowheads="1"/>
          </p:cNvSpPr>
          <p:nvPr/>
        </p:nvSpPr>
        <p:spPr bwMode="auto">
          <a:xfrm>
            <a:off x="502506" y="850565"/>
            <a:ext cx="8270558" cy="1314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00000"/>
              </a:buClr>
              <a:buFont typeface="Wingdings" pitchFamily="2" charset="2"/>
              <a:buChar char="§"/>
              <a:defRPr sz="2400">
                <a:solidFill>
                  <a:schemeClr val="tx1"/>
                </a:solidFill>
                <a:latin typeface="+mn-lt"/>
                <a:ea typeface="+mn-ea"/>
                <a:cs typeface="+mn-cs"/>
              </a:defRPr>
            </a:lvl1pPr>
            <a:lvl2pPr marL="569913" indent="-284163" algn="l" rtl="0" eaLnBrk="0" fontAlgn="base" hangingPunct="0">
              <a:spcBef>
                <a:spcPct val="20000"/>
              </a:spcBef>
              <a:spcAft>
                <a:spcPct val="0"/>
              </a:spcAft>
              <a:buClr>
                <a:srgbClr val="C00000"/>
              </a:buClr>
              <a:buFont typeface="Wingdings" pitchFamily="2" charset="2"/>
              <a:buChar char="§"/>
              <a:defRPr sz="2000">
                <a:solidFill>
                  <a:schemeClr val="tx1"/>
                </a:solidFill>
                <a:latin typeface="+mn-lt"/>
              </a:defRPr>
            </a:lvl2pPr>
            <a:lvl3pPr marL="855663" indent="-285750" algn="l" rtl="0" eaLnBrk="0" fontAlgn="base" hangingPunct="0">
              <a:spcBef>
                <a:spcPct val="20000"/>
              </a:spcBef>
              <a:spcAft>
                <a:spcPct val="0"/>
              </a:spcAft>
              <a:buClr>
                <a:srgbClr val="C00000"/>
              </a:buClr>
              <a:buFont typeface="Wingdings" pitchFamily="2" charset="2"/>
              <a:buChar char="§"/>
              <a:defRPr sz="1800">
                <a:solidFill>
                  <a:schemeClr val="tx1"/>
                </a:solidFill>
                <a:latin typeface="+mn-lt"/>
              </a:defRPr>
            </a:lvl3pPr>
            <a:lvl4pPr marL="1139825" indent="-284163" algn="l" rtl="0" eaLnBrk="0" fontAlgn="base" hangingPunct="0">
              <a:spcBef>
                <a:spcPct val="20000"/>
              </a:spcBef>
              <a:spcAft>
                <a:spcPct val="0"/>
              </a:spcAft>
              <a:buClr>
                <a:srgbClr val="C00000"/>
              </a:buClr>
              <a:buFont typeface="Wingdings" pitchFamily="2" charset="2"/>
              <a:buChar char="§"/>
              <a:defRPr sz="1600">
                <a:solidFill>
                  <a:schemeClr val="tx1"/>
                </a:solidFill>
                <a:latin typeface="+mn-lt"/>
              </a:defRPr>
            </a:lvl4pPr>
            <a:lvl5pPr marL="1377950" indent="-296863" algn="l" rtl="0" eaLnBrk="0" fontAlgn="base" hangingPunct="0">
              <a:spcBef>
                <a:spcPct val="20000"/>
              </a:spcBef>
              <a:spcAft>
                <a:spcPct val="0"/>
              </a:spcAft>
              <a:buClr>
                <a:srgbClr val="C00000"/>
              </a:buClr>
              <a:buFont typeface="Wingdings" pitchFamily="2" charset="2"/>
              <a:buChar char="§"/>
              <a:defRPr sz="16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1200"/>
              </a:spcBef>
              <a:spcAft>
                <a:spcPts val="600"/>
              </a:spcAft>
              <a:buClr>
                <a:schemeClr val="tx2"/>
              </a:buClr>
              <a:buFont typeface="Courier New" pitchFamily="49" charset="0"/>
              <a:buChar char="o"/>
            </a:pPr>
            <a:r>
              <a:rPr lang="en-US" sz="2000" dirty="0"/>
              <a:t>Assign member security for the selected version and hierarchy</a:t>
            </a:r>
          </a:p>
          <a:p>
            <a:pPr>
              <a:spcBef>
                <a:spcPts val="1200"/>
              </a:spcBef>
              <a:spcAft>
                <a:spcPts val="600"/>
              </a:spcAft>
              <a:buClr>
                <a:schemeClr val="tx2"/>
              </a:buClr>
              <a:buFont typeface="Courier New" pitchFamily="49" charset="0"/>
              <a:buChar char="o"/>
            </a:pPr>
            <a:r>
              <a:rPr lang="en-US" sz="2000" dirty="0" smtClean="0"/>
              <a:t>Hierarchy (Row) </a:t>
            </a:r>
            <a:r>
              <a:rPr lang="en-US" sz="2000" dirty="0"/>
              <a:t>Based </a:t>
            </a:r>
            <a:r>
              <a:rPr lang="en-US" sz="2000" dirty="0" smtClean="0"/>
              <a:t>Permissions</a:t>
            </a:r>
            <a:endParaRPr lang="en-US" sz="2000" dirty="0"/>
          </a:p>
        </p:txBody>
      </p:sp>
      <p:sp>
        <p:nvSpPr>
          <p:cNvPr id="8" name="TextBox 7"/>
          <p:cNvSpPr txBox="1"/>
          <p:nvPr/>
        </p:nvSpPr>
        <p:spPr>
          <a:xfrm>
            <a:off x="5903788" y="3983907"/>
            <a:ext cx="2719003" cy="2179898"/>
          </a:xfrm>
          <a:prstGeom prst="rect">
            <a:avLst/>
          </a:prstGeom>
          <a:solidFill>
            <a:srgbClr val="F2F2F2">
              <a:alpha val="50196"/>
            </a:srgbClr>
          </a:solidFill>
          <a:ln w="12700">
            <a:solidFill>
              <a:srgbClr val="C00000"/>
            </a:solidFill>
          </a:ln>
        </p:spPr>
        <p:txBody>
          <a:bodyPr wrap="square" rtlCol="0" anchor="ctr">
            <a:noAutofit/>
          </a:bodyPr>
          <a:lstStyle/>
          <a:p>
            <a:r>
              <a:rPr lang="en-US" sz="1200" dirty="0" smtClean="0">
                <a:solidFill>
                  <a:srgbClr val="C00000"/>
                </a:solidFill>
                <a:latin typeface="+mn-lt"/>
                <a:cs typeface="Calibri" pitchFamily="34" charset="0"/>
              </a:rPr>
              <a:t>Member security assignments for the selected group</a:t>
            </a:r>
            <a:endParaRPr lang="en-US" sz="1200" dirty="0">
              <a:solidFill>
                <a:srgbClr val="C00000"/>
              </a:solidFill>
              <a:latin typeface="+mn-lt"/>
              <a:cs typeface="Calibri" pitchFamily="34" charset="0"/>
            </a:endParaRPr>
          </a:p>
        </p:txBody>
      </p:sp>
      <p:sp>
        <p:nvSpPr>
          <p:cNvPr id="9" name="Right Brace 8"/>
          <p:cNvSpPr/>
          <p:nvPr/>
        </p:nvSpPr>
        <p:spPr>
          <a:xfrm>
            <a:off x="3240019" y="4911301"/>
            <a:ext cx="206188" cy="1208512"/>
          </a:xfrm>
          <a:prstGeom prst="rightBrace">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a:solidFill>
                  <a:srgbClr val="0070AF"/>
                </a:solidFill>
              </a:ln>
            </a:endParaRPr>
          </a:p>
        </p:txBody>
      </p:sp>
      <p:sp>
        <p:nvSpPr>
          <p:cNvPr id="10" name="TextBox 9"/>
          <p:cNvSpPr txBox="1"/>
          <p:nvPr/>
        </p:nvSpPr>
        <p:spPr>
          <a:xfrm>
            <a:off x="3388833" y="5301688"/>
            <a:ext cx="2067278" cy="461665"/>
          </a:xfrm>
          <a:prstGeom prst="rect">
            <a:avLst/>
          </a:prstGeom>
          <a:noFill/>
        </p:spPr>
        <p:txBody>
          <a:bodyPr wrap="square" rtlCol="0">
            <a:spAutoFit/>
          </a:bodyPr>
          <a:lstStyle/>
          <a:p>
            <a:pPr algn="l"/>
            <a:r>
              <a:rPr lang="en-US" sz="1200" dirty="0" smtClean="0">
                <a:solidFill>
                  <a:srgbClr val="C00000"/>
                </a:solidFill>
                <a:latin typeface="+mn-lt"/>
                <a:cs typeface="Calibri" pitchFamily="34" charset="0"/>
              </a:rPr>
              <a:t>Members associated with the selected hierarchy</a:t>
            </a:r>
            <a:endParaRPr lang="en-US" sz="1200" dirty="0">
              <a:solidFill>
                <a:srgbClr val="C00000"/>
              </a:solidFill>
              <a:latin typeface="+mn-lt"/>
              <a:cs typeface="Calibri" pitchFamily="34" charset="0"/>
            </a:endParaRPr>
          </a:p>
        </p:txBody>
      </p:sp>
      <p:sp>
        <p:nvSpPr>
          <p:cNvPr id="2" name="Footer Placeholder 1"/>
          <p:cNvSpPr>
            <a:spLocks noGrp="1"/>
          </p:cNvSpPr>
          <p:nvPr>
            <p:ph type="ftr" sz="quarter" idx="4294967295"/>
          </p:nvPr>
        </p:nvSpPr>
        <p:spPr>
          <a:xfrm>
            <a:off x="2898648" y="6477000"/>
            <a:ext cx="3505200" cy="365760"/>
          </a:xfrm>
          <a:prstGeom prst="rect">
            <a:avLst/>
          </a:prstGeom>
        </p:spPr>
        <p:txBody>
          <a:bodyPr/>
          <a:lstStyle/>
          <a:p>
            <a:r>
              <a:rPr lang="en-US" smtClean="0"/>
              <a:t>Microsoft Confidential</a:t>
            </a:r>
            <a:endParaRPr lang="en-US" dirty="0"/>
          </a:p>
        </p:txBody>
      </p:sp>
      <p:sp>
        <p:nvSpPr>
          <p:cNvPr id="3" name="Slide Number Placeholder 2"/>
          <p:cNvSpPr>
            <a:spLocks noGrp="1"/>
          </p:cNvSpPr>
          <p:nvPr>
            <p:ph type="sldNum" sz="quarter" idx="4294967295"/>
          </p:nvPr>
        </p:nvSpPr>
        <p:spPr>
          <a:xfrm>
            <a:off x="8610600" y="6477000"/>
            <a:ext cx="377952" cy="273050"/>
          </a:xfrm>
          <a:prstGeom prst="rect">
            <a:avLst/>
          </a:prstGeom>
        </p:spPr>
        <p:txBody>
          <a:bodyPr/>
          <a:lstStyle/>
          <a:p>
            <a:fld id="{075E1D73-6284-4A22-934A-F293D6467749}" type="slidenum">
              <a:rPr lang="en-US" smtClean="0"/>
              <a:pPr/>
              <a:t>10</a:t>
            </a:fld>
            <a:endParaRPr lang="en-US" dirty="0"/>
          </a:p>
        </p:txBody>
      </p:sp>
      <p:grpSp>
        <p:nvGrpSpPr>
          <p:cNvPr id="6" name="Group 5"/>
          <p:cNvGrpSpPr/>
          <p:nvPr/>
        </p:nvGrpSpPr>
        <p:grpSpPr>
          <a:xfrm>
            <a:off x="1134655" y="2230252"/>
            <a:ext cx="7374576" cy="4206240"/>
            <a:chOff x="1134655" y="2230252"/>
            <a:chExt cx="7374576" cy="420624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4655" y="2230252"/>
              <a:ext cx="7374576" cy="4206240"/>
            </a:xfrm>
            <a:prstGeom prst="rect">
              <a:avLst/>
            </a:prstGeom>
            <a:noFill/>
            <a:ln w="9525">
              <a:solidFill>
                <a:schemeClr val="bg1">
                  <a:lumMod val="7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423" y="2242759"/>
              <a:ext cx="2092596" cy="260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120478711"/>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Permissions</a:t>
            </a:r>
            <a:endParaRPr lang="en-US" dirty="0"/>
          </a:p>
        </p:txBody>
      </p:sp>
      <p:sp>
        <p:nvSpPr>
          <p:cNvPr id="3" name="Content Placeholder 2"/>
          <p:cNvSpPr>
            <a:spLocks noGrp="1"/>
          </p:cNvSpPr>
          <p:nvPr>
            <p:ph idx="1"/>
          </p:nvPr>
        </p:nvSpPr>
        <p:spPr>
          <a:xfrm>
            <a:off x="234168" y="912962"/>
            <a:ext cx="8363938" cy="1215717"/>
          </a:xfrm>
        </p:spPr>
        <p:txBody>
          <a:bodyPr/>
          <a:lstStyle/>
          <a:p>
            <a:pPr marL="0" indent="0">
              <a:spcBef>
                <a:spcPts val="1200"/>
              </a:spcBef>
              <a:spcAft>
                <a:spcPts val="1200"/>
              </a:spcAft>
              <a:buNone/>
            </a:pPr>
            <a:r>
              <a:rPr lang="en-US" sz="1800" dirty="0" smtClean="0"/>
              <a:t>Calculated from</a:t>
            </a:r>
            <a:endParaRPr lang="en-US" sz="1800" dirty="0"/>
          </a:p>
          <a:p>
            <a:pPr lvl="1"/>
            <a:r>
              <a:rPr lang="en-US" sz="1600" dirty="0" smtClean="0"/>
              <a:t>Inheritance: from </a:t>
            </a:r>
            <a:r>
              <a:rPr lang="en-US" sz="1600" dirty="0"/>
              <a:t>a parent </a:t>
            </a:r>
            <a:r>
              <a:rPr lang="en-US" sz="1600" dirty="0" smtClean="0"/>
              <a:t>model object </a:t>
            </a:r>
            <a:r>
              <a:rPr lang="en-US" sz="1600" dirty="0"/>
              <a:t>or member</a:t>
            </a:r>
          </a:p>
          <a:p>
            <a:pPr lvl="1"/>
            <a:r>
              <a:rPr lang="en-US" sz="1600" dirty="0" smtClean="0"/>
              <a:t>Group Association </a:t>
            </a:r>
            <a:endParaRPr lang="en-US" sz="1600" dirty="0"/>
          </a:p>
          <a:p>
            <a:pPr lvl="1"/>
            <a:r>
              <a:rPr lang="en-US" sz="1600" dirty="0"/>
              <a:t>Intersection of model </a:t>
            </a:r>
            <a:r>
              <a:rPr lang="en-US" sz="1600" dirty="0" smtClean="0"/>
              <a:t>and </a:t>
            </a:r>
            <a:r>
              <a:rPr lang="en-US" sz="1600" dirty="0"/>
              <a:t>member </a:t>
            </a:r>
            <a:r>
              <a:rPr lang="en-US" sz="1600" dirty="0" smtClean="0"/>
              <a:t>security</a:t>
            </a:r>
            <a:endParaRPr lang="en-US" sz="1600" dirty="0"/>
          </a:p>
        </p:txBody>
      </p:sp>
      <p:sp>
        <p:nvSpPr>
          <p:cNvPr id="4" name="Rectangle 3"/>
          <p:cNvSpPr txBox="1">
            <a:spLocks noChangeArrowheads="1"/>
          </p:cNvSpPr>
          <p:nvPr/>
        </p:nvSpPr>
        <p:spPr bwMode="auto">
          <a:xfrm>
            <a:off x="76054" y="2356338"/>
            <a:ext cx="8223884" cy="43521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00000"/>
              </a:buClr>
              <a:buFont typeface="Wingdings" pitchFamily="2" charset="2"/>
              <a:buChar char="§"/>
              <a:defRPr sz="2400">
                <a:solidFill>
                  <a:schemeClr val="tx1"/>
                </a:solidFill>
                <a:latin typeface="+mn-lt"/>
                <a:ea typeface="+mn-ea"/>
                <a:cs typeface="+mn-cs"/>
              </a:defRPr>
            </a:lvl1pPr>
            <a:lvl2pPr marL="569913" indent="-284163" algn="l" rtl="0" eaLnBrk="0" fontAlgn="base" hangingPunct="0">
              <a:spcBef>
                <a:spcPct val="20000"/>
              </a:spcBef>
              <a:spcAft>
                <a:spcPct val="0"/>
              </a:spcAft>
              <a:buClr>
                <a:srgbClr val="C00000"/>
              </a:buClr>
              <a:buFont typeface="Wingdings" pitchFamily="2" charset="2"/>
              <a:buChar char="§"/>
              <a:defRPr sz="2000">
                <a:solidFill>
                  <a:schemeClr val="tx1"/>
                </a:solidFill>
                <a:latin typeface="+mn-lt"/>
              </a:defRPr>
            </a:lvl2pPr>
            <a:lvl3pPr marL="855663" indent="-285750" algn="l" rtl="0" eaLnBrk="0" fontAlgn="base" hangingPunct="0">
              <a:spcBef>
                <a:spcPct val="20000"/>
              </a:spcBef>
              <a:spcAft>
                <a:spcPct val="0"/>
              </a:spcAft>
              <a:buClr>
                <a:srgbClr val="C00000"/>
              </a:buClr>
              <a:buFont typeface="Wingdings" pitchFamily="2" charset="2"/>
              <a:buChar char="§"/>
              <a:defRPr sz="1800">
                <a:solidFill>
                  <a:schemeClr val="tx1"/>
                </a:solidFill>
                <a:latin typeface="+mn-lt"/>
              </a:defRPr>
            </a:lvl3pPr>
            <a:lvl4pPr marL="1139825" indent="-284163" algn="l" rtl="0" eaLnBrk="0" fontAlgn="base" hangingPunct="0">
              <a:spcBef>
                <a:spcPct val="20000"/>
              </a:spcBef>
              <a:spcAft>
                <a:spcPct val="0"/>
              </a:spcAft>
              <a:buClr>
                <a:srgbClr val="C00000"/>
              </a:buClr>
              <a:buFont typeface="Wingdings" pitchFamily="2" charset="2"/>
              <a:buChar char="§"/>
              <a:defRPr sz="1600">
                <a:solidFill>
                  <a:schemeClr val="tx1"/>
                </a:solidFill>
                <a:latin typeface="+mn-lt"/>
              </a:defRPr>
            </a:lvl4pPr>
            <a:lvl5pPr marL="1377950" indent="-296863" algn="l" rtl="0" eaLnBrk="0" fontAlgn="base" hangingPunct="0">
              <a:spcBef>
                <a:spcPct val="20000"/>
              </a:spcBef>
              <a:spcAft>
                <a:spcPct val="0"/>
              </a:spcAft>
              <a:buClr>
                <a:srgbClr val="C00000"/>
              </a:buClr>
              <a:buFont typeface="Wingdings" pitchFamily="2" charset="2"/>
              <a:buChar char="§"/>
              <a:defRPr sz="16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0" indent="0">
              <a:spcBef>
                <a:spcPts val="1200"/>
              </a:spcBef>
              <a:spcAft>
                <a:spcPts val="1200"/>
              </a:spcAft>
              <a:buNone/>
            </a:pPr>
            <a:r>
              <a:rPr lang="en-US" sz="1800" dirty="0" smtClean="0"/>
              <a:t>Order of Operations</a:t>
            </a:r>
          </a:p>
          <a:p>
            <a:pPr marL="365760" indent="-365760">
              <a:spcBef>
                <a:spcPts val="1200"/>
              </a:spcBef>
              <a:spcAft>
                <a:spcPts val="1200"/>
              </a:spcAft>
              <a:buClr>
                <a:schemeClr val="tx1"/>
              </a:buClr>
              <a:buFont typeface="+mj-lt"/>
              <a:buAutoNum type="arabicPeriod"/>
            </a:pPr>
            <a:r>
              <a:rPr lang="en-US" sz="1600" dirty="0" smtClean="0"/>
              <a:t>Hierarchical inheritance is applied </a:t>
            </a:r>
          </a:p>
          <a:p>
            <a:pPr marL="731520" lvl="1" indent="-365760">
              <a:spcBef>
                <a:spcPts val="600"/>
              </a:spcBef>
              <a:spcAft>
                <a:spcPts val="600"/>
              </a:spcAft>
              <a:buClr>
                <a:schemeClr val="tx1"/>
              </a:buClr>
              <a:buFont typeface="Arial" pitchFamily="34" charset="0"/>
              <a:buChar char="•"/>
            </a:pPr>
            <a:r>
              <a:rPr lang="en-US" sz="1400" dirty="0"/>
              <a:t>P</a:t>
            </a:r>
            <a:r>
              <a:rPr lang="en-US" sz="1400" dirty="0" smtClean="0"/>
              <a:t>ermissions </a:t>
            </a:r>
            <a:r>
              <a:rPr lang="en-US" sz="1400" dirty="0"/>
              <a:t>cascade down the hierarchy unless overwritten at a lower </a:t>
            </a:r>
            <a:r>
              <a:rPr lang="en-US" sz="1400" dirty="0" smtClean="0"/>
              <a:t>level</a:t>
            </a:r>
            <a:endParaRPr lang="en-US" sz="1400" dirty="0"/>
          </a:p>
          <a:p>
            <a:pPr marL="365760" lvl="0" indent="-365760">
              <a:spcBef>
                <a:spcPts val="1200"/>
              </a:spcBef>
              <a:spcAft>
                <a:spcPts val="1200"/>
              </a:spcAft>
              <a:buClr>
                <a:schemeClr val="tx1"/>
              </a:buClr>
              <a:buFont typeface="+mj-lt"/>
              <a:buAutoNum type="arabicPeriod"/>
            </a:pPr>
            <a:r>
              <a:rPr lang="en-US" sz="1600" dirty="0" smtClean="0"/>
              <a:t>Security roles are combined across the user’s groups and the direct user permissions </a:t>
            </a:r>
          </a:p>
          <a:p>
            <a:pPr marL="731520" lvl="1" indent="-365760">
              <a:spcBef>
                <a:spcPts val="600"/>
              </a:spcBef>
              <a:spcAft>
                <a:spcPts val="600"/>
              </a:spcAft>
              <a:buClr>
                <a:schemeClr val="tx1"/>
              </a:buClr>
              <a:buFont typeface="Arial" pitchFamily="34" charset="0"/>
              <a:buChar char="•"/>
            </a:pPr>
            <a:r>
              <a:rPr lang="en-US" sz="1400" dirty="0"/>
              <a:t>Group1 perms + … + Group N perms + User perms = User’s effective permissions</a:t>
            </a:r>
          </a:p>
          <a:p>
            <a:pPr marL="365760" indent="-365760">
              <a:spcBef>
                <a:spcPts val="1200"/>
              </a:spcBef>
              <a:spcAft>
                <a:spcPts val="600"/>
              </a:spcAft>
              <a:buClr>
                <a:schemeClr val="tx1"/>
              </a:buClr>
              <a:buFont typeface="+mj-lt"/>
              <a:buAutoNum type="arabicPeriod"/>
            </a:pPr>
            <a:r>
              <a:rPr lang="en-US" sz="1600" dirty="0" smtClean="0"/>
              <a:t>Intersect </a:t>
            </a:r>
            <a:r>
              <a:rPr lang="en-US" sz="1600" dirty="0"/>
              <a:t>model and hierarchy member </a:t>
            </a:r>
            <a:r>
              <a:rPr lang="en-US" sz="1600" dirty="0" smtClean="0"/>
              <a:t>security</a:t>
            </a:r>
            <a:endParaRPr lang="en-US" sz="1100" dirty="0" smtClean="0"/>
          </a:p>
          <a:p>
            <a:pPr marL="731520" lvl="1" indent="-365760">
              <a:spcBef>
                <a:spcPts val="600"/>
              </a:spcBef>
              <a:spcAft>
                <a:spcPts val="600"/>
              </a:spcAft>
              <a:buClr>
                <a:schemeClr val="tx1"/>
              </a:buClr>
              <a:buFont typeface="Arial" pitchFamily="34" charset="0"/>
              <a:buChar char="•"/>
            </a:pPr>
            <a:r>
              <a:rPr lang="it-IT" sz="1400" dirty="0"/>
              <a:t>Model permission </a:t>
            </a:r>
            <a:r>
              <a:rPr lang="it-IT" sz="1400" dirty="0" smtClean="0"/>
              <a:t>and Member </a:t>
            </a:r>
            <a:r>
              <a:rPr lang="it-IT" sz="1400" dirty="0"/>
              <a:t>permission = </a:t>
            </a:r>
            <a:r>
              <a:rPr lang="it-IT" sz="1400" dirty="0" smtClean="0"/>
              <a:t>Data </a:t>
            </a:r>
            <a:r>
              <a:rPr lang="it-IT" sz="1400" dirty="0"/>
              <a:t>element </a:t>
            </a:r>
            <a:r>
              <a:rPr lang="it-IT" sz="1400" dirty="0" smtClean="0"/>
              <a:t>permission</a:t>
            </a:r>
          </a:p>
          <a:p>
            <a:pPr indent="-365760">
              <a:lnSpc>
                <a:spcPct val="90000"/>
              </a:lnSpc>
              <a:spcAft>
                <a:spcPts val="600"/>
              </a:spcAft>
              <a:buClr>
                <a:schemeClr val="tx1"/>
              </a:buClr>
            </a:pPr>
            <a:endParaRPr lang="en-US" sz="1600" dirty="0" smtClean="0"/>
          </a:p>
          <a:p>
            <a:pPr indent="-365760">
              <a:lnSpc>
                <a:spcPct val="90000"/>
              </a:lnSpc>
              <a:spcAft>
                <a:spcPts val="600"/>
              </a:spcAft>
              <a:buClr>
                <a:schemeClr val="tx1"/>
              </a:buClr>
            </a:pPr>
            <a:r>
              <a:rPr lang="en-US" sz="1600" dirty="0" smtClean="0"/>
              <a:t>Special </a:t>
            </a:r>
            <a:r>
              <a:rPr lang="en-US" sz="1600" dirty="0"/>
              <a:t>cases:</a:t>
            </a:r>
          </a:p>
          <a:p>
            <a:pPr lvl="1" indent="-365760">
              <a:lnSpc>
                <a:spcPct val="90000"/>
              </a:lnSpc>
              <a:spcAft>
                <a:spcPts val="600"/>
              </a:spcAft>
              <a:buClr>
                <a:schemeClr val="tx1"/>
              </a:buClr>
            </a:pPr>
            <a:r>
              <a:rPr lang="en-US" sz="1400" dirty="0"/>
              <a:t>Read or Update can’t override a higher level Deny (You can’t change what you can’t see)</a:t>
            </a:r>
          </a:p>
          <a:p>
            <a:pPr lvl="1" indent="-365760">
              <a:lnSpc>
                <a:spcPct val="90000"/>
              </a:lnSpc>
              <a:spcAft>
                <a:spcPts val="600"/>
              </a:spcAft>
              <a:buClr>
                <a:schemeClr val="tx1"/>
              </a:buClr>
            </a:pPr>
            <a:r>
              <a:rPr lang="en-US" sz="1400" dirty="0"/>
              <a:t>Code and Name cannot be explicitly denied</a:t>
            </a:r>
          </a:p>
          <a:p>
            <a:pPr marL="138747" indent="0">
              <a:spcBef>
                <a:spcPts val="600"/>
              </a:spcBef>
              <a:spcAft>
                <a:spcPts val="600"/>
              </a:spcAft>
              <a:buClr>
                <a:schemeClr val="tx1"/>
              </a:buClr>
              <a:buNone/>
            </a:pPr>
            <a:endParaRPr lang="it-IT" sz="1200" i="1" dirty="0"/>
          </a:p>
        </p:txBody>
      </p:sp>
      <p:sp>
        <p:nvSpPr>
          <p:cNvPr id="5" name="Rectangle 4"/>
          <p:cNvSpPr>
            <a:spLocks noChangeArrowheads="1"/>
          </p:cNvSpPr>
          <p:nvPr/>
        </p:nvSpPr>
        <p:spPr bwMode="auto">
          <a:xfrm>
            <a:off x="5270746" y="78315"/>
            <a:ext cx="1776402" cy="457200"/>
          </a:xfrm>
          <a:prstGeom prst="rect">
            <a:avLst/>
          </a:prstGeom>
          <a:gradFill rotWithShape="1">
            <a:gsLst>
              <a:gs pos="0">
                <a:srgbClr val="03D4A8"/>
              </a:gs>
              <a:gs pos="25000">
                <a:srgbClr val="21D6E0"/>
              </a:gs>
              <a:gs pos="75000">
                <a:srgbClr val="0087E6"/>
              </a:gs>
              <a:gs pos="100000">
                <a:srgbClr val="005CBF"/>
              </a:gs>
            </a:gsLst>
            <a:lin ang="5400000" scaled="0"/>
          </a:gradFill>
          <a:ln w="9525">
            <a:solidFill>
              <a:schemeClr val="tx1"/>
            </a:solidFill>
            <a:miter lim="800000"/>
            <a:headEnd/>
            <a:tailEnd/>
          </a:ln>
        </p:spPr>
        <p:txBody>
          <a:bodyPr wrap="none" anchor="ctr"/>
          <a:lstStyle/>
          <a:p>
            <a:pPr algn="ctr"/>
            <a:r>
              <a:rPr lang="en-US" sz="1050" dirty="0">
                <a:latin typeface="Arial" charset="0"/>
              </a:rPr>
              <a:t>Model Object Inheritance</a:t>
            </a:r>
          </a:p>
        </p:txBody>
      </p:sp>
      <p:sp>
        <p:nvSpPr>
          <p:cNvPr id="6" name="Rectangle 5"/>
          <p:cNvSpPr>
            <a:spLocks noChangeArrowheads="1"/>
          </p:cNvSpPr>
          <p:nvPr/>
        </p:nvSpPr>
        <p:spPr bwMode="auto">
          <a:xfrm>
            <a:off x="5270746" y="687915"/>
            <a:ext cx="1776402" cy="609600"/>
          </a:xfrm>
          <a:prstGeom prst="rect">
            <a:avLst/>
          </a:prstGeom>
          <a:gradFill rotWithShape="1">
            <a:gsLst>
              <a:gs pos="0">
                <a:srgbClr val="03D4A8"/>
              </a:gs>
              <a:gs pos="25000">
                <a:srgbClr val="21D6E0"/>
              </a:gs>
              <a:gs pos="75000">
                <a:srgbClr val="0087E6"/>
              </a:gs>
              <a:gs pos="100000">
                <a:srgbClr val="005CBF"/>
              </a:gs>
            </a:gsLst>
            <a:lin ang="5400000" scaled="0"/>
          </a:gradFill>
          <a:ln w="9525">
            <a:solidFill>
              <a:schemeClr val="tx1"/>
            </a:solidFill>
            <a:miter lim="800000"/>
            <a:headEnd/>
            <a:tailEnd/>
          </a:ln>
        </p:spPr>
        <p:txBody>
          <a:bodyPr wrap="none" anchor="ctr"/>
          <a:lstStyle/>
          <a:p>
            <a:pPr algn="ctr"/>
            <a:r>
              <a:rPr lang="en-US" sz="1050">
                <a:latin typeface="Arial" charset="0"/>
              </a:rPr>
              <a:t>Group / User Combination</a:t>
            </a:r>
          </a:p>
          <a:p>
            <a:pPr algn="ctr"/>
            <a:r>
              <a:rPr lang="en-US" sz="1050">
                <a:latin typeface="Arial" charset="0"/>
              </a:rPr>
              <a:t>for Model Security</a:t>
            </a:r>
          </a:p>
        </p:txBody>
      </p:sp>
      <p:cxnSp>
        <p:nvCxnSpPr>
          <p:cNvPr id="7" name="AutoShape 6"/>
          <p:cNvCxnSpPr>
            <a:cxnSpLocks noChangeShapeType="1"/>
            <a:stCxn id="5" idx="2"/>
            <a:endCxn id="6" idx="0"/>
          </p:cNvCxnSpPr>
          <p:nvPr/>
        </p:nvCxnSpPr>
        <p:spPr bwMode="auto">
          <a:xfrm>
            <a:off x="6158947" y="535515"/>
            <a:ext cx="0" cy="152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 name="Rectangle 7"/>
          <p:cNvSpPr>
            <a:spLocks noChangeArrowheads="1"/>
          </p:cNvSpPr>
          <p:nvPr/>
        </p:nvSpPr>
        <p:spPr bwMode="auto">
          <a:xfrm>
            <a:off x="6315992" y="1449915"/>
            <a:ext cx="1776402" cy="457200"/>
          </a:xfrm>
          <a:prstGeom prst="rect">
            <a:avLst/>
          </a:prstGeom>
          <a:gradFill rotWithShape="1">
            <a:gsLst>
              <a:gs pos="0">
                <a:srgbClr val="03D4A8"/>
              </a:gs>
              <a:gs pos="25000">
                <a:srgbClr val="21D6E0"/>
              </a:gs>
              <a:gs pos="75000">
                <a:srgbClr val="0087E6"/>
              </a:gs>
              <a:gs pos="100000">
                <a:srgbClr val="005CBF"/>
              </a:gs>
            </a:gsLst>
            <a:lin ang="5400000" scaled="0"/>
          </a:gradFill>
          <a:ln w="9525">
            <a:solidFill>
              <a:schemeClr val="tx1"/>
            </a:solidFill>
            <a:miter lim="800000"/>
            <a:headEnd/>
            <a:tailEnd/>
          </a:ln>
        </p:spPr>
        <p:txBody>
          <a:bodyPr wrap="none" anchor="ctr"/>
          <a:lstStyle/>
          <a:p>
            <a:pPr algn="ctr"/>
            <a:r>
              <a:rPr lang="en-US" sz="1050">
                <a:latin typeface="Arial" charset="0"/>
              </a:rPr>
              <a:t>Model / Member Intersection </a:t>
            </a:r>
          </a:p>
        </p:txBody>
      </p:sp>
      <p:cxnSp>
        <p:nvCxnSpPr>
          <p:cNvPr id="9" name="AutoShape 8"/>
          <p:cNvCxnSpPr>
            <a:cxnSpLocks noChangeShapeType="1"/>
            <a:stCxn id="6" idx="2"/>
            <a:endCxn id="8" idx="1"/>
          </p:cNvCxnSpPr>
          <p:nvPr/>
        </p:nvCxnSpPr>
        <p:spPr bwMode="auto">
          <a:xfrm rot="16200000" flipH="1">
            <a:off x="6046969" y="1409492"/>
            <a:ext cx="381000" cy="157045"/>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0" name="Rectangle 9"/>
          <p:cNvSpPr>
            <a:spLocks noChangeArrowheads="1"/>
          </p:cNvSpPr>
          <p:nvPr/>
        </p:nvSpPr>
        <p:spPr bwMode="auto">
          <a:xfrm>
            <a:off x="7275934" y="78315"/>
            <a:ext cx="1842194" cy="457200"/>
          </a:xfrm>
          <a:prstGeom prst="rect">
            <a:avLst/>
          </a:prstGeom>
          <a:gradFill rotWithShape="1">
            <a:gsLst>
              <a:gs pos="0">
                <a:srgbClr val="03D4A8"/>
              </a:gs>
              <a:gs pos="25000">
                <a:srgbClr val="21D6E0"/>
              </a:gs>
              <a:gs pos="75000">
                <a:srgbClr val="0087E6"/>
              </a:gs>
              <a:gs pos="100000">
                <a:srgbClr val="005CBF"/>
              </a:gs>
            </a:gsLst>
            <a:lin ang="5400000" scaled="0"/>
          </a:gradFill>
          <a:ln w="9525">
            <a:solidFill>
              <a:schemeClr val="tx1"/>
            </a:solidFill>
            <a:miter lim="800000"/>
            <a:headEnd/>
            <a:tailEnd/>
          </a:ln>
        </p:spPr>
        <p:txBody>
          <a:bodyPr wrap="none" anchor="ctr"/>
          <a:lstStyle/>
          <a:p>
            <a:pPr algn="ctr"/>
            <a:r>
              <a:rPr lang="en-US" sz="1050">
                <a:latin typeface="Arial" charset="0"/>
              </a:rPr>
              <a:t>Hierarchy Member Inheritance</a:t>
            </a:r>
          </a:p>
        </p:txBody>
      </p:sp>
      <p:sp>
        <p:nvSpPr>
          <p:cNvPr id="11" name="Rectangle 10"/>
          <p:cNvSpPr>
            <a:spLocks noChangeArrowheads="1"/>
          </p:cNvSpPr>
          <p:nvPr/>
        </p:nvSpPr>
        <p:spPr bwMode="auto">
          <a:xfrm>
            <a:off x="7275934" y="687915"/>
            <a:ext cx="1842194" cy="609600"/>
          </a:xfrm>
          <a:prstGeom prst="rect">
            <a:avLst/>
          </a:prstGeom>
          <a:gradFill rotWithShape="1">
            <a:gsLst>
              <a:gs pos="0">
                <a:srgbClr val="03D4A8"/>
              </a:gs>
              <a:gs pos="25000">
                <a:srgbClr val="21D6E0"/>
              </a:gs>
              <a:gs pos="75000">
                <a:srgbClr val="0087E6"/>
              </a:gs>
              <a:gs pos="100000">
                <a:srgbClr val="005CBF"/>
              </a:gs>
            </a:gsLst>
            <a:lin ang="5400000" scaled="0"/>
          </a:gradFill>
          <a:ln w="9525">
            <a:solidFill>
              <a:schemeClr val="tx1"/>
            </a:solidFill>
            <a:miter lim="800000"/>
            <a:headEnd/>
            <a:tailEnd/>
          </a:ln>
        </p:spPr>
        <p:txBody>
          <a:bodyPr wrap="none" anchor="ctr"/>
          <a:lstStyle/>
          <a:p>
            <a:pPr algn="ctr"/>
            <a:r>
              <a:rPr lang="en-US" sz="1050" dirty="0">
                <a:latin typeface="Arial" charset="0"/>
              </a:rPr>
              <a:t>Group / User Combination</a:t>
            </a:r>
          </a:p>
          <a:p>
            <a:pPr algn="ctr"/>
            <a:r>
              <a:rPr lang="en-US" sz="1050" dirty="0">
                <a:latin typeface="Arial" charset="0"/>
              </a:rPr>
              <a:t>for Member Security</a:t>
            </a:r>
          </a:p>
        </p:txBody>
      </p:sp>
      <p:cxnSp>
        <p:nvCxnSpPr>
          <p:cNvPr id="12" name="AutoShape 11"/>
          <p:cNvCxnSpPr>
            <a:cxnSpLocks noChangeShapeType="1"/>
            <a:stCxn id="10" idx="2"/>
            <a:endCxn id="11" idx="0"/>
          </p:cNvCxnSpPr>
          <p:nvPr/>
        </p:nvCxnSpPr>
        <p:spPr bwMode="auto">
          <a:xfrm>
            <a:off x="8197031" y="535515"/>
            <a:ext cx="0" cy="152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3" name="AutoShape 12"/>
          <p:cNvCxnSpPr>
            <a:cxnSpLocks noChangeShapeType="1"/>
            <a:stCxn id="11" idx="2"/>
            <a:endCxn id="8" idx="3"/>
          </p:cNvCxnSpPr>
          <p:nvPr/>
        </p:nvCxnSpPr>
        <p:spPr bwMode="auto">
          <a:xfrm rot="5400000">
            <a:off x="7954213" y="1435697"/>
            <a:ext cx="381000" cy="104637"/>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6355004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a:bodyPr>
          <a:lstStyle/>
          <a:p>
            <a:r>
              <a:rPr lang="en-US" dirty="0" smtClean="0"/>
              <a:t>Members Security</a:t>
            </a:r>
            <a:endParaRPr lang="en-US" sz="1600" dirty="0" smtClean="0"/>
          </a:p>
        </p:txBody>
      </p:sp>
      <p:sp>
        <p:nvSpPr>
          <p:cNvPr id="5" name="Rectangle 3"/>
          <p:cNvSpPr txBox="1">
            <a:spLocks noChangeArrowheads="1"/>
          </p:cNvSpPr>
          <p:nvPr/>
        </p:nvSpPr>
        <p:spPr bwMode="auto">
          <a:xfrm>
            <a:off x="362309" y="1028166"/>
            <a:ext cx="8624673" cy="53998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00000"/>
              </a:buClr>
              <a:buFont typeface="Wingdings" pitchFamily="2" charset="2"/>
              <a:buChar char="§"/>
              <a:defRPr sz="2400">
                <a:solidFill>
                  <a:schemeClr val="tx1"/>
                </a:solidFill>
                <a:latin typeface="+mn-lt"/>
                <a:ea typeface="+mn-ea"/>
                <a:cs typeface="+mn-cs"/>
              </a:defRPr>
            </a:lvl1pPr>
            <a:lvl2pPr marL="569913" indent="-284163" algn="l" rtl="0" eaLnBrk="0" fontAlgn="base" hangingPunct="0">
              <a:spcBef>
                <a:spcPct val="20000"/>
              </a:spcBef>
              <a:spcAft>
                <a:spcPct val="0"/>
              </a:spcAft>
              <a:buClr>
                <a:srgbClr val="C00000"/>
              </a:buClr>
              <a:buFont typeface="Wingdings" pitchFamily="2" charset="2"/>
              <a:buChar char="§"/>
              <a:defRPr sz="2000">
                <a:solidFill>
                  <a:schemeClr val="tx1"/>
                </a:solidFill>
                <a:latin typeface="+mn-lt"/>
              </a:defRPr>
            </a:lvl2pPr>
            <a:lvl3pPr marL="855663" indent="-285750" algn="l" rtl="0" eaLnBrk="0" fontAlgn="base" hangingPunct="0">
              <a:spcBef>
                <a:spcPct val="20000"/>
              </a:spcBef>
              <a:spcAft>
                <a:spcPct val="0"/>
              </a:spcAft>
              <a:buClr>
                <a:srgbClr val="C00000"/>
              </a:buClr>
              <a:buFont typeface="Wingdings" pitchFamily="2" charset="2"/>
              <a:buChar char="§"/>
              <a:defRPr sz="1800">
                <a:solidFill>
                  <a:schemeClr val="tx1"/>
                </a:solidFill>
                <a:latin typeface="+mn-lt"/>
              </a:defRPr>
            </a:lvl3pPr>
            <a:lvl4pPr marL="1139825" indent="-284163" algn="l" rtl="0" eaLnBrk="0" fontAlgn="base" hangingPunct="0">
              <a:spcBef>
                <a:spcPct val="20000"/>
              </a:spcBef>
              <a:spcAft>
                <a:spcPct val="0"/>
              </a:spcAft>
              <a:buClr>
                <a:srgbClr val="C00000"/>
              </a:buClr>
              <a:buFont typeface="Wingdings" pitchFamily="2" charset="2"/>
              <a:buChar char="§"/>
              <a:defRPr sz="1600">
                <a:solidFill>
                  <a:schemeClr val="tx1"/>
                </a:solidFill>
                <a:latin typeface="+mn-lt"/>
              </a:defRPr>
            </a:lvl4pPr>
            <a:lvl5pPr marL="1377950" indent="-296863" algn="l" rtl="0" eaLnBrk="0" fontAlgn="base" hangingPunct="0">
              <a:spcBef>
                <a:spcPct val="20000"/>
              </a:spcBef>
              <a:spcAft>
                <a:spcPct val="0"/>
              </a:spcAft>
              <a:buClr>
                <a:srgbClr val="C00000"/>
              </a:buClr>
              <a:buFont typeface="Wingdings" pitchFamily="2" charset="2"/>
              <a:buChar char="§"/>
              <a:defRPr sz="16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3600"/>
              </a:spcBef>
              <a:spcAft>
                <a:spcPts val="600"/>
              </a:spcAft>
              <a:buClr>
                <a:schemeClr val="tx2"/>
              </a:buClr>
              <a:buFont typeface="Courier New" pitchFamily="49" charset="0"/>
              <a:buChar char="o"/>
            </a:pPr>
            <a:r>
              <a:rPr lang="en-US" sz="1800" dirty="0" smtClean="0"/>
              <a:t>Assigned </a:t>
            </a:r>
            <a:r>
              <a:rPr lang="en-US" sz="1800" dirty="0"/>
              <a:t>permissions are inherited and cascade down the hierarchy from the closest ancestor</a:t>
            </a:r>
            <a:endParaRPr lang="en-US" sz="1800" dirty="0" smtClean="0"/>
          </a:p>
          <a:p>
            <a:pPr>
              <a:spcBef>
                <a:spcPts val="1200"/>
              </a:spcBef>
              <a:spcAft>
                <a:spcPts val="600"/>
              </a:spcAft>
              <a:buClr>
                <a:schemeClr val="tx2"/>
              </a:buClr>
              <a:buFont typeface="Courier New" pitchFamily="49" charset="0"/>
              <a:buChar char="o"/>
            </a:pPr>
            <a:r>
              <a:rPr lang="en-US" sz="1800" dirty="0"/>
              <a:t>For overlapping hierarchies, the most restrictive permission </a:t>
            </a:r>
            <a:r>
              <a:rPr lang="en-US" sz="1800" dirty="0" smtClean="0"/>
              <a:t>wins; order </a:t>
            </a:r>
            <a:r>
              <a:rPr lang="en-US" sz="1800" dirty="0"/>
              <a:t>of succession is as follows:</a:t>
            </a:r>
            <a:endParaRPr lang="en-US" sz="1800" dirty="0" smtClean="0"/>
          </a:p>
          <a:p>
            <a:pPr marL="731520" lvl="1" indent="-365760">
              <a:spcBef>
                <a:spcPts val="600"/>
              </a:spcBef>
              <a:spcAft>
                <a:spcPts val="600"/>
              </a:spcAft>
              <a:buClr>
                <a:schemeClr val="tx1"/>
              </a:buClr>
              <a:buFont typeface="+mj-lt"/>
              <a:buAutoNum type="arabicPeriod"/>
            </a:pPr>
            <a:r>
              <a:rPr lang="en-US" sz="1600" dirty="0" smtClean="0"/>
              <a:t>Deny</a:t>
            </a:r>
            <a:endParaRPr lang="en-US" sz="1600" dirty="0"/>
          </a:p>
          <a:p>
            <a:pPr marL="731520" lvl="1" indent="-365760">
              <a:spcBef>
                <a:spcPts val="600"/>
              </a:spcBef>
              <a:spcAft>
                <a:spcPts val="600"/>
              </a:spcAft>
              <a:buClr>
                <a:schemeClr val="tx1"/>
              </a:buClr>
              <a:buFont typeface="+mj-lt"/>
              <a:buAutoNum type="arabicPeriod"/>
            </a:pPr>
            <a:r>
              <a:rPr lang="en-US" sz="1600" dirty="0" smtClean="0"/>
              <a:t>Read-only</a:t>
            </a:r>
          </a:p>
          <a:p>
            <a:pPr marL="731520" lvl="1" indent="-365760">
              <a:spcBef>
                <a:spcPts val="600"/>
              </a:spcBef>
              <a:spcAft>
                <a:spcPts val="600"/>
              </a:spcAft>
              <a:buClr>
                <a:schemeClr val="tx1"/>
              </a:buClr>
              <a:buFont typeface="+mj-lt"/>
              <a:buAutoNum type="arabicPeriod"/>
            </a:pPr>
            <a:r>
              <a:rPr lang="en-US" sz="1600" dirty="0" smtClean="0"/>
              <a:t>Update</a:t>
            </a:r>
          </a:p>
          <a:p>
            <a:pPr marL="731520" lvl="1" indent="-365760">
              <a:spcBef>
                <a:spcPts val="600"/>
              </a:spcBef>
              <a:spcAft>
                <a:spcPts val="600"/>
              </a:spcAft>
              <a:buClr>
                <a:schemeClr val="tx1"/>
              </a:buClr>
              <a:buFont typeface="+mj-lt"/>
              <a:buAutoNum type="arabicPeriod"/>
            </a:pPr>
            <a:r>
              <a:rPr lang="en-US" sz="1600" dirty="0" smtClean="0"/>
              <a:t>Unspecified</a:t>
            </a:r>
          </a:p>
          <a:p>
            <a:pPr>
              <a:spcBef>
                <a:spcPts val="1200"/>
              </a:spcBef>
              <a:spcAft>
                <a:spcPts val="600"/>
              </a:spcAft>
              <a:buClr>
                <a:schemeClr val="tx1"/>
              </a:buClr>
              <a:buFont typeface="Courier New" pitchFamily="49" charset="0"/>
              <a:buChar char="o"/>
            </a:pPr>
            <a:r>
              <a:rPr lang="en-US" sz="1800" dirty="0"/>
              <a:t>For overlapping </a:t>
            </a:r>
            <a:r>
              <a:rPr lang="en-US" sz="1800" dirty="0" smtClean="0"/>
              <a:t>groups permissions, </a:t>
            </a:r>
            <a:r>
              <a:rPr lang="en-US" sz="1800" dirty="0"/>
              <a:t>the </a:t>
            </a:r>
            <a:r>
              <a:rPr lang="en-US" sz="1800" dirty="0" smtClean="0"/>
              <a:t>least restrictive </a:t>
            </a:r>
            <a:r>
              <a:rPr lang="en-US" sz="1800" dirty="0"/>
              <a:t>permission </a:t>
            </a:r>
            <a:r>
              <a:rPr lang="en-US" sz="1800" dirty="0" smtClean="0"/>
              <a:t>wins</a:t>
            </a:r>
          </a:p>
          <a:p>
            <a:pPr marL="592773" lvl="1" indent="-365760">
              <a:spcBef>
                <a:spcPts val="1200"/>
              </a:spcBef>
              <a:spcAft>
                <a:spcPts val="600"/>
              </a:spcAft>
              <a:buClr>
                <a:schemeClr val="tx1"/>
              </a:buClr>
            </a:pPr>
            <a:r>
              <a:rPr lang="en-US" sz="1050" dirty="0" smtClean="0"/>
              <a:t>Examples</a:t>
            </a:r>
            <a:endParaRPr lang="en-US" sz="1000" dirty="0" smtClean="0"/>
          </a:p>
          <a:p>
            <a:pPr marL="1017270" lvl="2" indent="-365760">
              <a:spcBef>
                <a:spcPts val="600"/>
              </a:spcBef>
              <a:spcAft>
                <a:spcPts val="600"/>
              </a:spcAft>
              <a:buClr>
                <a:schemeClr val="tx1"/>
              </a:buClr>
              <a:buFontTx/>
              <a:buAutoNum type="arabicPeriod"/>
            </a:pPr>
            <a:r>
              <a:rPr lang="en-US" sz="1200" dirty="0" smtClean="0"/>
              <a:t>UpdateGroup1 </a:t>
            </a:r>
            <a:r>
              <a:rPr lang="en-US" sz="1200" dirty="0"/>
              <a:t>+ </a:t>
            </a:r>
            <a:r>
              <a:rPr lang="en-US" sz="1200" dirty="0" smtClean="0"/>
              <a:t>ReadGroup2 </a:t>
            </a:r>
            <a:r>
              <a:rPr lang="en-US" sz="1200" dirty="0"/>
              <a:t>= </a:t>
            </a:r>
            <a:r>
              <a:rPr lang="en-US" sz="1200" dirty="0" err="1"/>
              <a:t>UpdateUser’s</a:t>
            </a:r>
            <a:r>
              <a:rPr lang="en-US" sz="1200" dirty="0"/>
              <a:t> Effective</a:t>
            </a:r>
          </a:p>
          <a:p>
            <a:pPr marL="1017270" lvl="2" indent="-365760">
              <a:spcBef>
                <a:spcPts val="600"/>
              </a:spcBef>
              <a:spcAft>
                <a:spcPts val="600"/>
              </a:spcAft>
              <a:buClr>
                <a:schemeClr val="tx1"/>
              </a:buClr>
              <a:buFontTx/>
              <a:buAutoNum type="arabicPeriod"/>
            </a:pPr>
            <a:r>
              <a:rPr lang="en-US" sz="1200" dirty="0"/>
              <a:t>DenyGroup1 + UpdateGroup2 = </a:t>
            </a:r>
            <a:r>
              <a:rPr lang="en-US" sz="1200" dirty="0" err="1"/>
              <a:t>DenyUser’s</a:t>
            </a:r>
            <a:r>
              <a:rPr lang="en-US" sz="1200" dirty="0"/>
              <a:t> Effective</a:t>
            </a:r>
          </a:p>
          <a:p>
            <a:pPr marL="1017270" lvl="2" indent="-365760">
              <a:spcBef>
                <a:spcPts val="600"/>
              </a:spcBef>
              <a:spcAft>
                <a:spcPts val="600"/>
              </a:spcAft>
              <a:buClr>
                <a:schemeClr val="tx1"/>
              </a:buClr>
              <a:buFontTx/>
              <a:buAutoNum type="arabicPeriod"/>
            </a:pPr>
            <a:r>
              <a:rPr lang="en-US" sz="1200" dirty="0"/>
              <a:t>UpdateGroup1 + ReadGroup2 + </a:t>
            </a:r>
            <a:r>
              <a:rPr lang="en-US" sz="1200" dirty="0" err="1"/>
              <a:t>DenyUser</a:t>
            </a:r>
            <a:r>
              <a:rPr lang="en-US" sz="1200" dirty="0"/>
              <a:t> = </a:t>
            </a:r>
            <a:r>
              <a:rPr lang="en-US" sz="1200" dirty="0" err="1"/>
              <a:t>DenyUser’s</a:t>
            </a:r>
            <a:r>
              <a:rPr lang="en-US" sz="1200" dirty="0"/>
              <a:t> Effective </a:t>
            </a:r>
          </a:p>
        </p:txBody>
      </p:sp>
      <p:sp>
        <p:nvSpPr>
          <p:cNvPr id="2" name="Footer Placeholder 1"/>
          <p:cNvSpPr>
            <a:spLocks noGrp="1"/>
          </p:cNvSpPr>
          <p:nvPr>
            <p:ph type="ftr" sz="quarter" idx="4294967295"/>
          </p:nvPr>
        </p:nvSpPr>
        <p:spPr>
          <a:xfrm>
            <a:off x="5952225" y="6495691"/>
            <a:ext cx="2677237" cy="298044"/>
          </a:xfrm>
          <a:prstGeom prst="rect">
            <a:avLst/>
          </a:prstGeom>
        </p:spPr>
        <p:txBody>
          <a:bodyPr/>
          <a:lstStyle/>
          <a:p>
            <a:r>
              <a:rPr lang="en-US" sz="1400" dirty="0" smtClean="0"/>
              <a:t>Microsoft Confidential</a:t>
            </a:r>
            <a:endParaRPr lang="en-US" sz="1400" dirty="0"/>
          </a:p>
        </p:txBody>
      </p:sp>
      <p:sp>
        <p:nvSpPr>
          <p:cNvPr id="3" name="Slide Number Placeholder 2"/>
          <p:cNvSpPr>
            <a:spLocks noGrp="1"/>
          </p:cNvSpPr>
          <p:nvPr>
            <p:ph type="sldNum" sz="quarter" idx="4294967295"/>
          </p:nvPr>
        </p:nvSpPr>
        <p:spPr>
          <a:xfrm>
            <a:off x="8610600" y="6477000"/>
            <a:ext cx="377952" cy="273050"/>
          </a:xfrm>
          <a:prstGeom prst="rect">
            <a:avLst/>
          </a:prstGeom>
        </p:spPr>
        <p:txBody>
          <a:bodyPr/>
          <a:lstStyle/>
          <a:p>
            <a:fld id="{075E1D73-6284-4A22-934A-F293D6467749}" type="slidenum">
              <a:rPr lang="en-US" sz="1400" smtClean="0"/>
              <a:pPr/>
              <a:t>12</a:t>
            </a:fld>
            <a:endParaRPr lang="en-US" sz="1400" dirty="0"/>
          </a:p>
        </p:txBody>
      </p:sp>
    </p:spTree>
    <p:extLst>
      <p:ext uri="{BB962C8B-B14F-4D97-AF65-F5344CB8AC3E}">
        <p14:creationId xmlns:p14="http://schemas.microsoft.com/office/powerpoint/2010/main" val="3697212332"/>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Grp="1" noChangeArrowheads="1"/>
          </p:cNvSpPr>
          <p:nvPr>
            <p:ph type="title"/>
          </p:nvPr>
        </p:nvSpPr>
        <p:spPr/>
        <p:txBody>
          <a:bodyPr>
            <a:normAutofit/>
          </a:bodyPr>
          <a:lstStyle/>
          <a:p>
            <a:r>
              <a:rPr lang="en-US" dirty="0" smtClean="0"/>
              <a:t>Guidelines / Recommended Practices</a:t>
            </a:r>
          </a:p>
        </p:txBody>
      </p:sp>
      <p:sp>
        <p:nvSpPr>
          <p:cNvPr id="21" name="Rectangle 3"/>
          <p:cNvSpPr txBox="1">
            <a:spLocks noChangeArrowheads="1"/>
          </p:cNvSpPr>
          <p:nvPr/>
        </p:nvSpPr>
        <p:spPr bwMode="auto">
          <a:xfrm>
            <a:off x="498764" y="761351"/>
            <a:ext cx="8490858" cy="58206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00000"/>
              </a:buClr>
              <a:buFont typeface="Wingdings" pitchFamily="2" charset="2"/>
              <a:buChar char="§"/>
              <a:defRPr sz="2400">
                <a:solidFill>
                  <a:schemeClr val="tx1"/>
                </a:solidFill>
                <a:latin typeface="+mn-lt"/>
                <a:ea typeface="+mn-ea"/>
                <a:cs typeface="+mn-cs"/>
              </a:defRPr>
            </a:lvl1pPr>
            <a:lvl2pPr marL="569913" indent="-284163" algn="l" rtl="0" eaLnBrk="0" fontAlgn="base" hangingPunct="0">
              <a:spcBef>
                <a:spcPct val="20000"/>
              </a:spcBef>
              <a:spcAft>
                <a:spcPct val="0"/>
              </a:spcAft>
              <a:buClr>
                <a:srgbClr val="C00000"/>
              </a:buClr>
              <a:buFont typeface="Wingdings" pitchFamily="2" charset="2"/>
              <a:buChar char="§"/>
              <a:defRPr sz="2000">
                <a:solidFill>
                  <a:schemeClr val="tx1"/>
                </a:solidFill>
                <a:latin typeface="+mn-lt"/>
              </a:defRPr>
            </a:lvl2pPr>
            <a:lvl3pPr marL="855663" indent="-285750" algn="l" rtl="0" eaLnBrk="0" fontAlgn="base" hangingPunct="0">
              <a:spcBef>
                <a:spcPct val="20000"/>
              </a:spcBef>
              <a:spcAft>
                <a:spcPct val="0"/>
              </a:spcAft>
              <a:buClr>
                <a:srgbClr val="C00000"/>
              </a:buClr>
              <a:buFont typeface="Wingdings" pitchFamily="2" charset="2"/>
              <a:buChar char="§"/>
              <a:defRPr sz="1800">
                <a:solidFill>
                  <a:schemeClr val="tx1"/>
                </a:solidFill>
                <a:latin typeface="+mn-lt"/>
              </a:defRPr>
            </a:lvl3pPr>
            <a:lvl4pPr marL="1139825" indent="-284163" algn="l" rtl="0" eaLnBrk="0" fontAlgn="base" hangingPunct="0">
              <a:spcBef>
                <a:spcPct val="20000"/>
              </a:spcBef>
              <a:spcAft>
                <a:spcPct val="0"/>
              </a:spcAft>
              <a:buClr>
                <a:srgbClr val="C00000"/>
              </a:buClr>
              <a:buFont typeface="Wingdings" pitchFamily="2" charset="2"/>
              <a:buChar char="§"/>
              <a:defRPr sz="1600">
                <a:solidFill>
                  <a:schemeClr val="tx1"/>
                </a:solidFill>
                <a:latin typeface="+mn-lt"/>
              </a:defRPr>
            </a:lvl4pPr>
            <a:lvl5pPr marL="1377950" indent="-296863" algn="l" rtl="0" eaLnBrk="0" fontAlgn="base" hangingPunct="0">
              <a:spcBef>
                <a:spcPct val="20000"/>
              </a:spcBef>
              <a:spcAft>
                <a:spcPct val="0"/>
              </a:spcAft>
              <a:buClr>
                <a:srgbClr val="C00000"/>
              </a:buClr>
              <a:buFont typeface="Wingdings" pitchFamily="2" charset="2"/>
              <a:buChar char="§"/>
              <a:defRPr sz="16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1200"/>
              </a:spcBef>
              <a:spcAft>
                <a:spcPts val="600"/>
              </a:spcAft>
              <a:buClr>
                <a:schemeClr val="tx1"/>
              </a:buClr>
              <a:buFont typeface="Courier New" pitchFamily="49" charset="0"/>
              <a:buChar char="o"/>
            </a:pPr>
            <a:r>
              <a:rPr lang="en-US" sz="2000" dirty="0">
                <a:cs typeface="Times New Roman" pitchFamily="18" charset="0"/>
              </a:rPr>
              <a:t>Keep it simple</a:t>
            </a:r>
          </a:p>
          <a:p>
            <a:pPr marL="731520" lvl="1" indent="-365760">
              <a:spcBef>
                <a:spcPts val="600"/>
              </a:spcBef>
              <a:spcAft>
                <a:spcPts val="600"/>
              </a:spcAft>
              <a:buClr>
                <a:schemeClr val="tx1"/>
              </a:buClr>
              <a:buFont typeface="Courier New" pitchFamily="49" charset="0"/>
              <a:buChar char="o"/>
            </a:pPr>
            <a:r>
              <a:rPr lang="en-US" sz="1800" dirty="0">
                <a:cs typeface="Times New Roman" pitchFamily="18" charset="0"/>
              </a:rPr>
              <a:t>Outline the multiple roles and responsibilities to drive security </a:t>
            </a:r>
            <a:r>
              <a:rPr lang="en-US" sz="1800" dirty="0" err="1" smtClean="0">
                <a:cs typeface="Times New Roman" pitchFamily="18" charset="0"/>
              </a:rPr>
              <a:t>req</a:t>
            </a:r>
            <a:endParaRPr lang="en-US" sz="1800" dirty="0">
              <a:cs typeface="Times New Roman" pitchFamily="18" charset="0"/>
            </a:endParaRPr>
          </a:p>
          <a:p>
            <a:pPr marL="731520" lvl="1" indent="-365760">
              <a:spcBef>
                <a:spcPts val="600"/>
              </a:spcBef>
              <a:spcAft>
                <a:spcPts val="600"/>
              </a:spcAft>
              <a:buClr>
                <a:schemeClr val="tx1"/>
              </a:buClr>
              <a:buFont typeface="Courier New" pitchFamily="49" charset="0"/>
              <a:buChar char="o"/>
            </a:pPr>
            <a:r>
              <a:rPr lang="en-US" sz="1800" dirty="0" smtClean="0">
                <a:cs typeface="Times New Roman" pitchFamily="18" charset="0"/>
              </a:rPr>
              <a:t>Derive </a:t>
            </a:r>
            <a:r>
              <a:rPr lang="en-US" sz="1800" dirty="0" err="1" smtClean="0">
                <a:cs typeface="Times New Roman" pitchFamily="18" charset="0"/>
              </a:rPr>
              <a:t>req</a:t>
            </a:r>
            <a:r>
              <a:rPr lang="en-US" sz="1800" dirty="0" smtClean="0">
                <a:cs typeface="Times New Roman" pitchFamily="18" charset="0"/>
              </a:rPr>
              <a:t> for function, model </a:t>
            </a:r>
            <a:r>
              <a:rPr lang="en-US" sz="1800" dirty="0">
                <a:cs typeface="Times New Roman" pitchFamily="18" charset="0"/>
              </a:rPr>
              <a:t>and member security</a:t>
            </a:r>
          </a:p>
          <a:p>
            <a:pPr marL="731520" lvl="1" indent="-365760">
              <a:spcBef>
                <a:spcPts val="600"/>
              </a:spcBef>
              <a:spcAft>
                <a:spcPts val="1200"/>
              </a:spcAft>
              <a:buClr>
                <a:schemeClr val="tx1"/>
              </a:buClr>
              <a:buFont typeface="Courier New" pitchFamily="49" charset="0"/>
              <a:buChar char="o"/>
            </a:pPr>
            <a:r>
              <a:rPr lang="en-US" sz="1800" dirty="0" smtClean="0">
                <a:cs typeface="Times New Roman" pitchFamily="18" charset="0"/>
              </a:rPr>
              <a:t>Use Member </a:t>
            </a:r>
            <a:r>
              <a:rPr lang="en-US" sz="1800" dirty="0">
                <a:cs typeface="Times New Roman" pitchFamily="18" charset="0"/>
              </a:rPr>
              <a:t>security </a:t>
            </a:r>
            <a:r>
              <a:rPr lang="en-US" sz="1800" dirty="0" smtClean="0">
                <a:cs typeface="Times New Roman" pitchFamily="18" charset="0"/>
              </a:rPr>
              <a:t>sensibly (single hierarchy recommended)</a:t>
            </a:r>
            <a:endParaRPr lang="en-US" sz="1800" dirty="0">
              <a:cs typeface="Times New Roman" pitchFamily="18" charset="0"/>
            </a:endParaRPr>
          </a:p>
          <a:p>
            <a:pPr>
              <a:spcBef>
                <a:spcPts val="800"/>
              </a:spcBef>
              <a:spcAft>
                <a:spcPts val="800"/>
              </a:spcAft>
              <a:buClr>
                <a:schemeClr val="tx1"/>
              </a:buClr>
              <a:buFont typeface="Courier New" pitchFamily="49" charset="0"/>
              <a:buChar char="o"/>
            </a:pPr>
            <a:r>
              <a:rPr lang="en-US" sz="2000" dirty="0" smtClean="0"/>
              <a:t>Keep it Minimal</a:t>
            </a:r>
          </a:p>
          <a:p>
            <a:pPr lvl="1">
              <a:spcBef>
                <a:spcPts val="800"/>
              </a:spcBef>
              <a:spcAft>
                <a:spcPts val="800"/>
              </a:spcAft>
              <a:buClr>
                <a:schemeClr val="tx1"/>
              </a:buClr>
              <a:buFont typeface="Courier New" pitchFamily="49" charset="0"/>
              <a:buChar char="o"/>
            </a:pPr>
            <a:r>
              <a:rPr lang="en-US" sz="1800" dirty="0"/>
              <a:t>Security function is typically reserved for a single system administrator</a:t>
            </a:r>
          </a:p>
          <a:p>
            <a:pPr lvl="1">
              <a:spcBef>
                <a:spcPts val="800"/>
              </a:spcBef>
              <a:spcAft>
                <a:spcPts val="800"/>
              </a:spcAft>
              <a:buClr>
                <a:schemeClr val="tx1"/>
              </a:buClr>
              <a:buFont typeface="Courier New" pitchFamily="49" charset="0"/>
              <a:buChar char="o"/>
            </a:pPr>
            <a:r>
              <a:rPr lang="en-US" sz="1800" dirty="0" smtClean="0"/>
              <a:t>Typical </a:t>
            </a:r>
            <a:r>
              <a:rPr lang="en-US" sz="1800" dirty="0"/>
              <a:t>end-user will be granted permission to the  Explorer </a:t>
            </a:r>
            <a:r>
              <a:rPr lang="en-US" sz="1800" dirty="0" smtClean="0"/>
              <a:t>function only</a:t>
            </a:r>
            <a:endParaRPr lang="en-US" sz="1800" dirty="0"/>
          </a:p>
          <a:p>
            <a:pPr>
              <a:spcBef>
                <a:spcPts val="1200"/>
              </a:spcBef>
              <a:spcAft>
                <a:spcPts val="600"/>
              </a:spcAft>
              <a:buClr>
                <a:schemeClr val="tx1"/>
              </a:buClr>
              <a:buFont typeface="Courier New" pitchFamily="49" charset="0"/>
              <a:buChar char="o"/>
            </a:pPr>
            <a:r>
              <a:rPr lang="en-US" sz="2000" dirty="0" smtClean="0"/>
              <a:t>Keep It Generic</a:t>
            </a:r>
          </a:p>
          <a:p>
            <a:pPr lvl="1">
              <a:spcBef>
                <a:spcPts val="1200"/>
              </a:spcBef>
              <a:spcAft>
                <a:spcPts val="600"/>
              </a:spcAft>
              <a:buClr>
                <a:schemeClr val="tx1"/>
              </a:buClr>
              <a:buFont typeface="Courier New" pitchFamily="49" charset="0"/>
              <a:buChar char="o"/>
            </a:pPr>
            <a:r>
              <a:rPr lang="en-US" sz="1600" dirty="0" smtClean="0"/>
              <a:t>Assign permissions to group security rather than users</a:t>
            </a:r>
            <a:endParaRPr lang="en-US" sz="1600" dirty="0"/>
          </a:p>
          <a:p>
            <a:pPr marL="1017270" lvl="2" indent="-365760">
              <a:spcBef>
                <a:spcPts val="600"/>
              </a:spcBef>
              <a:spcAft>
                <a:spcPts val="600"/>
              </a:spcAft>
              <a:buClr>
                <a:schemeClr val="tx1"/>
              </a:buClr>
              <a:buFont typeface="Courier New" pitchFamily="49" charset="0"/>
              <a:buChar char="o"/>
            </a:pPr>
            <a:r>
              <a:rPr lang="en-US" sz="1600" dirty="0"/>
              <a:t>User roles change over time</a:t>
            </a:r>
          </a:p>
          <a:p>
            <a:pPr marL="1017270" lvl="2" indent="-365760">
              <a:spcBef>
                <a:spcPts val="600"/>
              </a:spcBef>
              <a:spcAft>
                <a:spcPts val="600"/>
              </a:spcAft>
              <a:buClr>
                <a:schemeClr val="tx1"/>
              </a:buClr>
              <a:buFont typeface="Courier New" pitchFamily="49" charset="0"/>
              <a:buChar char="o"/>
            </a:pPr>
            <a:r>
              <a:rPr lang="en-US" sz="1600" dirty="0"/>
              <a:t>Easier to manage </a:t>
            </a:r>
            <a:r>
              <a:rPr lang="en-US" sz="1600" dirty="0" smtClean="0"/>
              <a:t>through lifecycle (layer of indirection)</a:t>
            </a:r>
            <a:endParaRPr lang="en-US" sz="1600" dirty="0"/>
          </a:p>
          <a:p>
            <a:pPr>
              <a:spcBef>
                <a:spcPts val="1200"/>
              </a:spcBef>
              <a:spcAft>
                <a:spcPts val="600"/>
              </a:spcAft>
              <a:buClr>
                <a:schemeClr val="tx1"/>
              </a:buClr>
              <a:buFont typeface="Courier New" pitchFamily="49" charset="0"/>
              <a:buChar char="o"/>
            </a:pPr>
            <a:r>
              <a:rPr lang="en-US" sz="2000" dirty="0" smtClean="0">
                <a:cs typeface="Times New Roman" pitchFamily="18" charset="0"/>
              </a:rPr>
              <a:t>Always review the resultant </a:t>
            </a:r>
            <a:r>
              <a:rPr lang="en-US" sz="2000" smtClean="0">
                <a:cs typeface="Times New Roman" pitchFamily="18" charset="0"/>
              </a:rPr>
              <a:t>effective permissions</a:t>
            </a:r>
            <a:endParaRPr lang="en-US" sz="2700" dirty="0" smtClean="0">
              <a:cs typeface="Times New Roman" pitchFamily="18" charset="0"/>
            </a:endParaRPr>
          </a:p>
          <a:p>
            <a:pPr marL="504507" indent="-365760">
              <a:spcBef>
                <a:spcPts val="600"/>
              </a:spcBef>
              <a:spcAft>
                <a:spcPts val="600"/>
              </a:spcAft>
            </a:pPr>
            <a:endParaRPr lang="en-US" dirty="0">
              <a:cs typeface="Times New Roman" pitchFamily="18" charset="0"/>
            </a:endParaRPr>
          </a:p>
        </p:txBody>
      </p:sp>
      <p:sp>
        <p:nvSpPr>
          <p:cNvPr id="2" name="Footer Placeholder 1"/>
          <p:cNvSpPr>
            <a:spLocks noGrp="1"/>
          </p:cNvSpPr>
          <p:nvPr>
            <p:ph type="ftr" sz="quarter" idx="4294967295"/>
          </p:nvPr>
        </p:nvSpPr>
        <p:spPr>
          <a:xfrm>
            <a:off x="5805571" y="6468369"/>
            <a:ext cx="2901524" cy="365760"/>
          </a:xfrm>
          <a:prstGeom prst="rect">
            <a:avLst/>
          </a:prstGeom>
        </p:spPr>
        <p:txBody>
          <a:bodyPr/>
          <a:lstStyle/>
          <a:p>
            <a:r>
              <a:rPr lang="en-US" sz="1400" dirty="0" smtClean="0"/>
              <a:t>Microsoft Confidential</a:t>
            </a:r>
            <a:endParaRPr lang="en-US" sz="1400" dirty="0"/>
          </a:p>
        </p:txBody>
      </p:sp>
      <p:sp>
        <p:nvSpPr>
          <p:cNvPr id="3" name="Slide Number Placeholder 2"/>
          <p:cNvSpPr>
            <a:spLocks noGrp="1"/>
          </p:cNvSpPr>
          <p:nvPr>
            <p:ph type="sldNum" sz="quarter" idx="4294967295"/>
          </p:nvPr>
        </p:nvSpPr>
        <p:spPr>
          <a:xfrm>
            <a:off x="8610600" y="6477000"/>
            <a:ext cx="377952" cy="273050"/>
          </a:xfrm>
          <a:prstGeom prst="rect">
            <a:avLst/>
          </a:prstGeom>
        </p:spPr>
        <p:txBody>
          <a:bodyPr/>
          <a:lstStyle/>
          <a:p>
            <a:fld id="{075E1D73-6284-4A22-934A-F293D6467749}" type="slidenum">
              <a:rPr lang="en-US" sz="1200" smtClean="0"/>
              <a:pPr/>
              <a:t>13</a:t>
            </a:fld>
            <a:endParaRPr lang="en-US" sz="1200" dirty="0"/>
          </a:p>
        </p:txBody>
      </p:sp>
    </p:spTree>
    <p:extLst>
      <p:ext uri="{BB962C8B-B14F-4D97-AF65-F5344CB8AC3E}">
        <p14:creationId xmlns:p14="http://schemas.microsoft.com/office/powerpoint/2010/main" val="1370734111"/>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rrowheads="1"/>
          </p:cNvPicPr>
          <p:nvPr/>
        </p:nvPicPr>
        <p:blipFill rotWithShape="1">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p:blipFill>
        <p:spPr bwMode="black">
          <a:xfrm>
            <a:off x="2622136" y="3331229"/>
            <a:ext cx="3978689" cy="663197"/>
          </a:xfrm>
          <a:prstGeom prst="rect">
            <a:avLst/>
          </a:prstGeom>
          <a:noFill/>
          <a:ln>
            <a:noFill/>
          </a:ln>
        </p:spPr>
      </p:pic>
      <p:sp>
        <p:nvSpPr>
          <p:cNvPr id="5"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cs typeface="Arial" charset="0"/>
              </a:rPr>
              <a:t>© </a:t>
            </a:r>
            <a:r>
              <a:rPr lang="en-US" sz="700" dirty="0" smtClean="0">
                <a:gradFill>
                  <a:gsLst>
                    <a:gs pos="0">
                      <a:schemeClr val="tx1"/>
                    </a:gs>
                    <a:gs pos="100000">
                      <a:schemeClr val="tx1"/>
                    </a:gs>
                  </a:gsLst>
                  <a:lin ang="5400000" scaled="0"/>
                </a:gradFill>
                <a:cs typeface="Arial" charset="0"/>
              </a:rPr>
              <a:t>2011 Microsoft </a:t>
            </a:r>
            <a:r>
              <a:rPr lang="en-US" sz="700" dirty="0">
                <a:gradFill>
                  <a:gsLst>
                    <a:gs pos="0">
                      <a:schemeClr val="tx1"/>
                    </a:gs>
                    <a:gs pos="100000">
                      <a:schemeClr val="tx1"/>
                    </a:gs>
                  </a:gsLst>
                  <a:lin ang="5400000" scaled="0"/>
                </a:gradFill>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cs typeface="Arial" charset="0"/>
              </a:rPr>
              <a:t/>
            </a:r>
            <a:br>
              <a:rPr lang="en-US" sz="700" dirty="0" smtClean="0">
                <a:gradFill>
                  <a:gsLst>
                    <a:gs pos="0">
                      <a:schemeClr val="tx1"/>
                    </a:gs>
                    <a:gs pos="100000">
                      <a:schemeClr val="tx1"/>
                    </a:gs>
                  </a:gsLst>
                  <a:lin ang="5400000" scaled="0"/>
                </a:gradFill>
                <a:cs typeface="Arial" charset="0"/>
              </a:rPr>
            </a:br>
            <a:r>
              <a:rPr lang="en-US" sz="700" dirty="0" smtClean="0">
                <a:gradFill>
                  <a:gsLst>
                    <a:gs pos="0">
                      <a:schemeClr val="tx1"/>
                    </a:gs>
                    <a:gs pos="100000">
                      <a:schemeClr val="tx1"/>
                    </a:gs>
                  </a:gsLst>
                  <a:lin ang="5400000" scaled="0"/>
                </a:gradFill>
                <a:cs typeface="Arial" charset="0"/>
              </a:rPr>
              <a:t>MICROSOFT </a:t>
            </a:r>
            <a:r>
              <a:rPr lang="en-US" sz="700" dirty="0">
                <a:gradFill>
                  <a:gsLst>
                    <a:gs pos="0">
                      <a:schemeClr val="tx1"/>
                    </a:gs>
                    <a:gs pos="100000">
                      <a:schemeClr val="tx1"/>
                    </a:gs>
                  </a:gsLst>
                  <a:lin ang="5400000" scaled="0"/>
                </a:gradFill>
                <a:cs typeface="Arial" charset="0"/>
              </a:rPr>
              <a:t>MAKES NO WARRANTIES, EXPRESS, IMPLIED OR STATUTORY, AS TO THE INFORMATION IN THIS PRESENTATION.</a:t>
            </a:r>
          </a:p>
        </p:txBody>
      </p:sp>
    </p:spTree>
    <p:extLst>
      <p:ext uri="{BB962C8B-B14F-4D97-AF65-F5344CB8AC3E}">
        <p14:creationId xmlns:p14="http://schemas.microsoft.com/office/powerpoint/2010/main" val="120566411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82880"/>
            <a:ext cx="8382000" cy="498598"/>
          </a:xfrm>
        </p:spPr>
        <p:txBody>
          <a:bodyPr/>
          <a:lstStyle/>
          <a:p>
            <a:r>
              <a:rPr lang="en-US" sz="3600" dirty="0">
                <a:solidFill>
                  <a:schemeClr val="tx1"/>
                </a:solidFill>
              </a:rPr>
              <a:t>Agenda</a:t>
            </a:r>
          </a:p>
        </p:txBody>
      </p:sp>
      <p:sp>
        <p:nvSpPr>
          <p:cNvPr id="5" name="TextBox 4"/>
          <p:cNvSpPr txBox="1"/>
          <p:nvPr/>
        </p:nvSpPr>
        <p:spPr>
          <a:xfrm>
            <a:off x="1249816" y="1515427"/>
            <a:ext cx="6767133" cy="492443"/>
          </a:xfrm>
          <a:prstGeom prst="rect">
            <a:avLst/>
          </a:prstGeom>
          <a:noFill/>
        </p:spPr>
        <p:txBody>
          <a:bodyPr wrap="square" lIns="0" tIns="0" rIns="0" bIns="0" rtlCol="0">
            <a:spAutoFit/>
          </a:bodyPr>
          <a:lstStyle/>
          <a:p>
            <a:pPr fontAlgn="ctr"/>
            <a:r>
              <a:rPr lang="en-US" sz="3200" dirty="0" smtClean="0"/>
              <a:t>Who is Secured</a:t>
            </a:r>
            <a:endParaRPr lang="en-US" sz="3200" dirty="0"/>
          </a:p>
        </p:txBody>
      </p:sp>
      <p:sp>
        <p:nvSpPr>
          <p:cNvPr id="6" name="Rectangle 5"/>
          <p:cNvSpPr/>
          <p:nvPr/>
        </p:nvSpPr>
        <p:spPr>
          <a:xfrm>
            <a:off x="1249816" y="2221976"/>
            <a:ext cx="3095143" cy="584775"/>
          </a:xfrm>
          <a:prstGeom prst="rect">
            <a:avLst/>
          </a:prstGeom>
        </p:spPr>
        <p:txBody>
          <a:bodyPr wrap="none">
            <a:spAutoFit/>
          </a:bodyPr>
          <a:lstStyle/>
          <a:p>
            <a:pPr fontAlgn="ctr"/>
            <a:r>
              <a:rPr lang="en-US" sz="3200" dirty="0" smtClean="0"/>
              <a:t>What is Secured</a:t>
            </a:r>
            <a:endParaRPr lang="en-US" sz="3200" dirty="0"/>
          </a:p>
        </p:txBody>
      </p:sp>
      <p:sp>
        <p:nvSpPr>
          <p:cNvPr id="7" name="Rectangle 6"/>
          <p:cNvSpPr/>
          <p:nvPr/>
        </p:nvSpPr>
        <p:spPr>
          <a:xfrm>
            <a:off x="1249816" y="3020857"/>
            <a:ext cx="6506012" cy="584775"/>
          </a:xfrm>
          <a:prstGeom prst="rect">
            <a:avLst/>
          </a:prstGeom>
        </p:spPr>
        <p:txBody>
          <a:bodyPr wrap="none">
            <a:spAutoFit/>
          </a:bodyPr>
          <a:lstStyle/>
          <a:p>
            <a:pPr fontAlgn="ctr"/>
            <a:r>
              <a:rPr lang="en-US" sz="3200" dirty="0" smtClean="0"/>
              <a:t>Logic and the Effective Permissions</a:t>
            </a:r>
            <a:endParaRPr lang="en-US" sz="3200" dirty="0"/>
          </a:p>
        </p:txBody>
      </p:sp>
      <p:sp>
        <p:nvSpPr>
          <p:cNvPr id="8" name="Rectangle 7"/>
          <p:cNvSpPr/>
          <p:nvPr/>
        </p:nvSpPr>
        <p:spPr>
          <a:xfrm>
            <a:off x="1249816" y="3819738"/>
            <a:ext cx="5447325" cy="584775"/>
          </a:xfrm>
          <a:prstGeom prst="rect">
            <a:avLst/>
          </a:prstGeom>
        </p:spPr>
        <p:txBody>
          <a:bodyPr wrap="none">
            <a:spAutoFit/>
          </a:bodyPr>
          <a:lstStyle/>
          <a:p>
            <a:pPr fontAlgn="ctr"/>
            <a:r>
              <a:rPr lang="en-US" sz="3200" dirty="0" smtClean="0"/>
              <a:t>Guidelines and Best Practices</a:t>
            </a:r>
            <a:endParaRPr lang="en-US" sz="3200" dirty="0"/>
          </a:p>
        </p:txBody>
      </p:sp>
      <p:cxnSp>
        <p:nvCxnSpPr>
          <p:cNvPr id="54" name="Straight Connector 53"/>
          <p:cNvCxnSpPr>
            <a:stCxn id="57" idx="6"/>
          </p:cNvCxnSpPr>
          <p:nvPr/>
        </p:nvCxnSpPr>
        <p:spPr bwMode="auto">
          <a:xfrm>
            <a:off x="349136" y="1024444"/>
            <a:ext cx="366610" cy="499556"/>
          </a:xfrm>
          <a:prstGeom prst="line">
            <a:avLst/>
          </a:prstGeom>
          <a:ln w="3175">
            <a:solidFill>
              <a:srgbClr val="FFFFFF"/>
            </a:solidFill>
          </a:ln>
          <a:effectLst>
            <a:outerShdw blurRad="63500" algn="ctr" rotWithShape="0">
              <a:schemeClr val="tx1">
                <a:alpha val="64000"/>
              </a:schemeClr>
            </a:outerShdw>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auto">
          <a:xfrm>
            <a:off x="715743" y="1521142"/>
            <a:ext cx="0" cy="3145749"/>
          </a:xfrm>
          <a:prstGeom prst="line">
            <a:avLst/>
          </a:prstGeom>
          <a:ln w="3175">
            <a:solidFill>
              <a:srgbClr val="FFFFFF"/>
            </a:solidFill>
          </a:ln>
          <a:effectLst>
            <a:outerShdw blurRad="63500" algn="ctr" rotWithShape="0">
              <a:schemeClr val="tx1">
                <a:alpha val="64000"/>
              </a:schemeClr>
            </a:outerShdw>
          </a:effectLst>
        </p:spPr>
        <p:style>
          <a:lnRef idx="1">
            <a:schemeClr val="accent1"/>
          </a:lnRef>
          <a:fillRef idx="0">
            <a:schemeClr val="accent1"/>
          </a:fillRef>
          <a:effectRef idx="0">
            <a:schemeClr val="accent1"/>
          </a:effectRef>
          <a:fontRef idx="minor">
            <a:schemeClr val="tx1"/>
          </a:fontRef>
        </p:style>
      </p:cxnSp>
      <p:sp>
        <p:nvSpPr>
          <p:cNvPr id="56" name="Oval 55"/>
          <p:cNvSpPr/>
          <p:nvPr/>
        </p:nvSpPr>
        <p:spPr bwMode="auto">
          <a:xfrm>
            <a:off x="614172" y="2414090"/>
            <a:ext cx="210840" cy="194757"/>
          </a:xfrm>
          <a:prstGeom prst="ellipse">
            <a:avLst/>
          </a:prstGeom>
          <a:solidFill>
            <a:schemeClr val="tx1"/>
          </a:solidFill>
          <a:ln w="12700" cap="flat" cmpd="sng" algn="ctr">
            <a:noFill/>
            <a:prstDash val="solid"/>
            <a:headEnd type="oval" w="lg" len="lg"/>
            <a:tailEnd type="oval" w="med" len="med"/>
          </a:ln>
          <a:effectLst>
            <a:outerShdw blurRad="63500" algn="ctr" rotWithShape="0">
              <a:sysClr val="window" lastClr="FFFFFF"/>
            </a:outerShdw>
          </a:effectLst>
        </p:spPr>
        <p:txBody>
          <a:bodyPr vert="horz" wrap="square" lIns="0" tIns="0" rIns="0" bIns="0" numCol="1" rtlCol="0" anchor="t" anchorCtr="0" compatLnSpc="1">
            <a:prstTxWarp prst="textNoShape">
              <a:avLst/>
            </a:prstTxWarp>
            <a:spAutoFit/>
          </a:bodyPr>
          <a:lstStyle/>
          <a:p>
            <a:pPr defTabSz="914400" fontAlgn="base">
              <a:spcBef>
                <a:spcPct val="0"/>
              </a:spcBef>
              <a:spcAft>
                <a:spcPct val="0"/>
              </a:spcAft>
            </a:pPr>
            <a:endParaRPr lang="en-US" b="1" smtClean="0">
              <a:latin typeface="Arial" charset="0"/>
            </a:endParaRPr>
          </a:p>
        </p:txBody>
      </p:sp>
      <p:sp>
        <p:nvSpPr>
          <p:cNvPr id="57" name="Oval 56"/>
          <p:cNvSpPr/>
          <p:nvPr/>
        </p:nvSpPr>
        <p:spPr bwMode="auto">
          <a:xfrm>
            <a:off x="158636" y="927066"/>
            <a:ext cx="190500" cy="194756"/>
          </a:xfrm>
          <a:prstGeom prst="ellipse">
            <a:avLst/>
          </a:prstGeom>
          <a:solidFill>
            <a:schemeClr val="tx1"/>
          </a:solidFill>
          <a:ln w="12700" cap="flat" cmpd="sng" algn="ctr">
            <a:noFill/>
            <a:prstDash val="solid"/>
            <a:headEnd type="oval" w="lg" len="lg"/>
            <a:tailEnd type="oval" w="med" len="med"/>
          </a:ln>
          <a:effectLst>
            <a:outerShdw blurRad="63500" algn="ctr" rotWithShape="0">
              <a:sysClr val="window" lastClr="FFFFFF"/>
            </a:outerShdw>
          </a:effectLst>
        </p:spPr>
        <p:txBody>
          <a:bodyPr vert="horz" wrap="square" lIns="0" tIns="0" rIns="0" bIns="0" numCol="1" rtlCol="0" anchor="t" anchorCtr="0" compatLnSpc="1">
            <a:prstTxWarp prst="textNoShape">
              <a:avLst/>
            </a:prstTxWarp>
            <a:spAutoFit/>
          </a:bodyPr>
          <a:lstStyle/>
          <a:p>
            <a:pPr defTabSz="914400" fontAlgn="base">
              <a:spcBef>
                <a:spcPct val="0"/>
              </a:spcBef>
              <a:spcAft>
                <a:spcPct val="0"/>
              </a:spcAft>
            </a:pPr>
            <a:endParaRPr lang="en-US" b="1" smtClean="0">
              <a:latin typeface="Arial" charset="0"/>
            </a:endParaRPr>
          </a:p>
        </p:txBody>
      </p:sp>
      <p:sp>
        <p:nvSpPr>
          <p:cNvPr id="58" name="Oval 57"/>
          <p:cNvSpPr/>
          <p:nvPr/>
        </p:nvSpPr>
        <p:spPr bwMode="auto">
          <a:xfrm>
            <a:off x="614171" y="3157073"/>
            <a:ext cx="203144" cy="195727"/>
          </a:xfrm>
          <a:prstGeom prst="ellipse">
            <a:avLst/>
          </a:prstGeom>
          <a:solidFill>
            <a:schemeClr val="tx1"/>
          </a:solidFill>
          <a:ln w="12700" cap="flat" cmpd="sng" algn="ctr">
            <a:noFill/>
            <a:prstDash val="solid"/>
            <a:headEnd type="oval" w="lg" len="lg"/>
            <a:tailEnd type="oval" w="med" len="med"/>
          </a:ln>
          <a:effectLst>
            <a:outerShdw blurRad="63500" algn="ctr" rotWithShape="0">
              <a:sysClr val="window" lastClr="FFFFFF"/>
            </a:outerShdw>
          </a:effectLst>
        </p:spPr>
        <p:txBody>
          <a:bodyPr vert="horz" wrap="square" lIns="0" tIns="0" rIns="0" bIns="0" numCol="1" rtlCol="0" anchor="t" anchorCtr="0" compatLnSpc="1">
            <a:prstTxWarp prst="textNoShape">
              <a:avLst/>
            </a:prstTxWarp>
            <a:spAutoFit/>
          </a:bodyPr>
          <a:lstStyle/>
          <a:p>
            <a:pPr defTabSz="914400" fontAlgn="base">
              <a:spcBef>
                <a:spcPct val="0"/>
              </a:spcBef>
              <a:spcAft>
                <a:spcPct val="0"/>
              </a:spcAft>
            </a:pPr>
            <a:endParaRPr lang="en-US" b="1" smtClean="0">
              <a:latin typeface="Arial" charset="0"/>
            </a:endParaRPr>
          </a:p>
        </p:txBody>
      </p:sp>
      <p:sp>
        <p:nvSpPr>
          <p:cNvPr id="59" name="Oval 58"/>
          <p:cNvSpPr/>
          <p:nvPr/>
        </p:nvSpPr>
        <p:spPr bwMode="auto">
          <a:xfrm>
            <a:off x="614171" y="3991106"/>
            <a:ext cx="203144" cy="194756"/>
          </a:xfrm>
          <a:prstGeom prst="ellipse">
            <a:avLst/>
          </a:prstGeom>
          <a:solidFill>
            <a:schemeClr val="tx1"/>
          </a:solidFill>
          <a:ln w="12700" cap="flat" cmpd="sng" algn="ctr">
            <a:noFill/>
            <a:prstDash val="solid"/>
            <a:headEnd type="oval" w="lg" len="lg"/>
            <a:tailEnd type="oval" w="med" len="med"/>
          </a:ln>
          <a:effectLst>
            <a:outerShdw blurRad="63500" algn="ctr" rotWithShape="0">
              <a:sysClr val="window" lastClr="FFFFFF"/>
            </a:outerShdw>
          </a:effectLst>
        </p:spPr>
        <p:txBody>
          <a:bodyPr vert="horz" wrap="square" lIns="0" tIns="0" rIns="0" bIns="0" numCol="1" rtlCol="0" anchor="t" anchorCtr="0" compatLnSpc="1">
            <a:prstTxWarp prst="textNoShape">
              <a:avLst/>
            </a:prstTxWarp>
            <a:spAutoFit/>
          </a:bodyPr>
          <a:lstStyle/>
          <a:p>
            <a:pPr defTabSz="914400" fontAlgn="base">
              <a:spcBef>
                <a:spcPct val="0"/>
              </a:spcBef>
              <a:spcAft>
                <a:spcPct val="0"/>
              </a:spcAft>
            </a:pPr>
            <a:endParaRPr lang="en-US" b="1" smtClean="0">
              <a:latin typeface="Arial" charset="0"/>
            </a:endParaRPr>
          </a:p>
        </p:txBody>
      </p:sp>
      <p:sp>
        <p:nvSpPr>
          <p:cNvPr id="62" name="Oval 61"/>
          <p:cNvSpPr/>
          <p:nvPr/>
        </p:nvSpPr>
        <p:spPr bwMode="auto">
          <a:xfrm>
            <a:off x="614172" y="1689640"/>
            <a:ext cx="210840" cy="215359"/>
          </a:xfrm>
          <a:prstGeom prst="ellipse">
            <a:avLst/>
          </a:prstGeom>
          <a:solidFill>
            <a:schemeClr val="tx1"/>
          </a:solidFill>
          <a:ln w="12700" cap="flat" cmpd="sng" algn="ctr">
            <a:noFill/>
            <a:prstDash val="solid"/>
            <a:headEnd type="oval" w="lg" len="lg"/>
            <a:tailEnd type="oval" w="med" len="med"/>
          </a:ln>
          <a:effectLst>
            <a:outerShdw blurRad="63500" algn="ctr" rotWithShape="0">
              <a:sysClr val="window" lastClr="FFFFFF"/>
            </a:outerShdw>
          </a:effectLst>
        </p:spPr>
        <p:txBody>
          <a:bodyPr vert="horz" wrap="square" lIns="0" tIns="0" rIns="0" bIns="0" numCol="1" rtlCol="0" anchor="t" anchorCtr="0" compatLnSpc="1">
            <a:prstTxWarp prst="textNoShape">
              <a:avLst/>
            </a:prstTxWarp>
            <a:spAutoFit/>
          </a:bodyPr>
          <a:lstStyle/>
          <a:p>
            <a:endParaRPr lang="en-US" b="1"/>
          </a:p>
        </p:txBody>
      </p:sp>
    </p:spTree>
    <p:extLst>
      <p:ext uri="{BB962C8B-B14F-4D97-AF65-F5344CB8AC3E}">
        <p14:creationId xmlns:p14="http://schemas.microsoft.com/office/powerpoint/2010/main" val="33938481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0.00729 -0.00209 L 0.05087 0.08263 " pathEditMode="relative" rAng="0" ptsTypes="AA">
                                      <p:cBhvr>
                                        <p:cTn id="6" dur="1500" fill="hold"/>
                                        <p:tgtEl>
                                          <p:spTgt spid="57"/>
                                        </p:tgtEl>
                                        <p:attrNameLst>
                                          <p:attrName>ppt_x</p:attrName>
                                          <p:attrName>ppt_y</p:attrName>
                                        </p:attrNameLst>
                                      </p:cBhvr>
                                      <p:rCtr x="2170" y="4236"/>
                                    </p:animMotion>
                                  </p:childTnLst>
                                </p:cTn>
                              </p:par>
                            </p:childTnLst>
                          </p:cTn>
                        </p:par>
                        <p:par>
                          <p:cTn id="7" fill="hold">
                            <p:stCondLst>
                              <p:cond delay="1500"/>
                            </p:stCondLst>
                            <p:childTnLst>
                              <p:par>
                                <p:cTn id="8" presetID="42" presetClass="path" presetSubtype="0" accel="50000" decel="50000" fill="hold" grpId="1" nodeType="afterEffect">
                                  <p:stCondLst>
                                    <p:cond delay="0"/>
                                  </p:stCondLst>
                                  <p:childTnLst>
                                    <p:animMotion origin="layout" path="M 0.05052 0.07847 L 0.05052 0.11388 " pathEditMode="relative" rAng="0" ptsTypes="AA">
                                      <p:cBhvr>
                                        <p:cTn id="9" dur="1500" fill="hold"/>
                                        <p:tgtEl>
                                          <p:spTgt spid="57"/>
                                        </p:tgtEl>
                                        <p:attrNameLst>
                                          <p:attrName>ppt_x</p:attrName>
                                          <p:attrName>ppt_y</p:attrName>
                                        </p:attrNameLst>
                                      </p:cBhvr>
                                      <p:rCtr x="0" y="1759"/>
                                    </p:animMotion>
                                  </p:childTnLst>
                                </p:cTn>
                              </p:par>
                            </p:childTnLst>
                          </p:cTn>
                        </p:par>
                        <p:par>
                          <p:cTn id="10" fill="hold">
                            <p:stCondLst>
                              <p:cond delay="3000"/>
                            </p:stCondLst>
                            <p:childTnLst>
                              <p:par>
                                <p:cTn id="11" presetID="10" presetClass="entr" presetSubtype="0" fill="hold" grpId="0"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500"/>
                                        <p:tgtEl>
                                          <p:spTgt spid="6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3500"/>
                            </p:stCondLst>
                            <p:childTnLst>
                              <p:par>
                                <p:cTn id="20" presetID="42" presetClass="path" presetSubtype="0" accel="50000" decel="50000" fill="hold" grpId="1" nodeType="afterEffect">
                                  <p:stCondLst>
                                    <p:cond delay="0"/>
                                  </p:stCondLst>
                                  <p:childTnLst>
                                    <p:animMotion origin="layout" path="M 5E-6 1.48148E-6 L 5E-6 0.10555 " pathEditMode="relative" rAng="0" ptsTypes="AA">
                                      <p:cBhvr>
                                        <p:cTn id="21" dur="2000" fill="hold"/>
                                        <p:tgtEl>
                                          <p:spTgt spid="62"/>
                                        </p:tgtEl>
                                        <p:attrNameLst>
                                          <p:attrName>ppt_x</p:attrName>
                                          <p:attrName>ppt_y</p:attrName>
                                        </p:attrNameLst>
                                      </p:cBhvr>
                                      <p:rCtr x="0" y="5278"/>
                                    </p:animMotion>
                                  </p:childTnLst>
                                </p:cTn>
                              </p:par>
                            </p:childTnLst>
                          </p:cTn>
                        </p:par>
                        <p:par>
                          <p:cTn id="22" fill="hold">
                            <p:stCondLst>
                              <p:cond delay="5500"/>
                            </p:stCondLst>
                            <p:childTnLst>
                              <p:par>
                                <p:cTn id="23" presetID="10" presetClass="entr" presetSubtype="0" fill="hold" grpId="0" nodeType="after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6000"/>
                            </p:stCondLst>
                            <p:childTnLst>
                              <p:par>
                                <p:cTn id="32" presetID="42" presetClass="path" presetSubtype="0" accel="50000" decel="50000" fill="hold" grpId="1" nodeType="afterEffect">
                                  <p:stCondLst>
                                    <p:cond delay="0"/>
                                  </p:stCondLst>
                                  <p:childTnLst>
                                    <p:animMotion origin="layout" path="M 0.00035 -0.0007 L 0.00035 0.10671 " pathEditMode="relative" rAng="0" ptsTypes="AA">
                                      <p:cBhvr>
                                        <p:cTn id="33" dur="1500" fill="hold"/>
                                        <p:tgtEl>
                                          <p:spTgt spid="56"/>
                                        </p:tgtEl>
                                        <p:attrNameLst>
                                          <p:attrName>ppt_x</p:attrName>
                                          <p:attrName>ppt_y</p:attrName>
                                        </p:attrNameLst>
                                      </p:cBhvr>
                                      <p:rCtr x="0" y="5370"/>
                                    </p:animMotion>
                                  </p:childTnLst>
                                </p:cTn>
                              </p:par>
                            </p:childTnLst>
                          </p:cTn>
                        </p:par>
                        <p:par>
                          <p:cTn id="34" fill="hold">
                            <p:stCondLst>
                              <p:cond delay="7500"/>
                            </p:stCondLst>
                            <p:childTnLst>
                              <p:par>
                                <p:cTn id="35" presetID="10" presetClass="entr" presetSubtype="0" fill="hold" grpId="0" nodeType="after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8000"/>
                            </p:stCondLst>
                            <p:childTnLst>
                              <p:par>
                                <p:cTn id="44" presetID="42" presetClass="path" presetSubtype="0" accel="50000" decel="50000" fill="hold" grpId="1" nodeType="afterEffect">
                                  <p:stCondLst>
                                    <p:cond delay="0"/>
                                  </p:stCondLst>
                                  <p:childTnLst>
                                    <p:animMotion origin="layout" path="M 0.00035 0.00162 L 0.00035 0.12014 " pathEditMode="relative" rAng="0" ptsTypes="AA">
                                      <p:cBhvr>
                                        <p:cTn id="45" dur="1500" fill="hold"/>
                                        <p:tgtEl>
                                          <p:spTgt spid="58"/>
                                        </p:tgtEl>
                                        <p:attrNameLst>
                                          <p:attrName>ppt_x</p:attrName>
                                          <p:attrName>ppt_y</p:attrName>
                                        </p:attrNameLst>
                                      </p:cBhvr>
                                      <p:rCtr x="0" y="5926"/>
                                    </p:animMotion>
                                  </p:childTnLst>
                                </p:cTn>
                              </p:par>
                            </p:childTnLst>
                          </p:cTn>
                        </p:par>
                        <p:par>
                          <p:cTn id="46" fill="hold">
                            <p:stCondLst>
                              <p:cond delay="9500"/>
                            </p:stCondLst>
                            <p:childTnLst>
                              <p:par>
                                <p:cTn id="47" presetID="10" presetClass="entr" presetSubtype="0" fill="hold" grpId="0"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500"/>
                                        <p:tgtEl>
                                          <p:spTgt spid="59"/>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56" grpId="0" animBg="1"/>
      <p:bldP spid="56" grpId="1" animBg="1"/>
      <p:bldP spid="57" grpId="0" animBg="1"/>
      <p:bldP spid="57" grpId="1" animBg="1"/>
      <p:bldP spid="58" grpId="0" animBg="1"/>
      <p:bldP spid="58" grpId="1" animBg="1"/>
      <p:bldP spid="59" grpId="0" animBg="1"/>
      <p:bldP spid="62" grpId="0" animBg="1"/>
      <p:bldP spid="6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MDS Securing? </a:t>
            </a:r>
            <a:endParaRPr lang="en-US" dirty="0"/>
          </a:p>
        </p:txBody>
      </p:sp>
      <p:sp>
        <p:nvSpPr>
          <p:cNvPr id="3" name="Footer Placeholder 2"/>
          <p:cNvSpPr>
            <a:spLocks noGrp="1"/>
          </p:cNvSpPr>
          <p:nvPr>
            <p:ph type="ftr" sz="quarter" idx="4294967295"/>
          </p:nvPr>
        </p:nvSpPr>
        <p:spPr>
          <a:xfrm>
            <a:off x="5693850" y="6492240"/>
            <a:ext cx="2980593" cy="365760"/>
          </a:xfrm>
          <a:prstGeom prst="rect">
            <a:avLst/>
          </a:prstGeom>
        </p:spPr>
        <p:txBody>
          <a:bodyPr/>
          <a:lstStyle/>
          <a:p>
            <a:r>
              <a:rPr lang="en-US" sz="1400" dirty="0" smtClean="0"/>
              <a:t>Microsoft Confidential</a:t>
            </a:r>
            <a:endParaRPr lang="en-US" sz="1400" dirty="0"/>
          </a:p>
        </p:txBody>
      </p:sp>
      <p:sp>
        <p:nvSpPr>
          <p:cNvPr id="4" name="Slide Number Placeholder 3"/>
          <p:cNvSpPr>
            <a:spLocks noGrp="1"/>
          </p:cNvSpPr>
          <p:nvPr>
            <p:ph type="sldNum" sz="quarter" idx="4294967295"/>
          </p:nvPr>
        </p:nvSpPr>
        <p:spPr>
          <a:xfrm>
            <a:off x="8610600" y="6477000"/>
            <a:ext cx="377952" cy="273050"/>
          </a:xfrm>
          <a:prstGeom prst="rect">
            <a:avLst/>
          </a:prstGeom>
        </p:spPr>
        <p:txBody>
          <a:bodyPr/>
          <a:lstStyle/>
          <a:p>
            <a:fld id="{075E1D73-6284-4A22-934A-F293D6467749}" type="slidenum">
              <a:rPr lang="en-US" smtClean="0"/>
              <a:pPr/>
              <a:t>3</a:t>
            </a:fld>
            <a:endParaRPr lang="en-US" dirty="0"/>
          </a:p>
        </p:txBody>
      </p:sp>
      <p:sp>
        <p:nvSpPr>
          <p:cNvPr id="5" name="Content Placeholder 4"/>
          <p:cNvSpPr>
            <a:spLocks noGrp="1"/>
          </p:cNvSpPr>
          <p:nvPr>
            <p:ph sz="quarter" idx="1"/>
          </p:nvPr>
        </p:nvSpPr>
        <p:spPr>
          <a:xfrm>
            <a:off x="259491" y="827902"/>
            <a:ext cx="8787794" cy="5915797"/>
          </a:xfrm>
        </p:spPr>
        <p:txBody>
          <a:bodyPr>
            <a:normAutofit fontScale="55000" lnSpcReduction="20000"/>
          </a:bodyPr>
          <a:lstStyle/>
          <a:p>
            <a:pPr marL="365760" indent="-365760">
              <a:spcBef>
                <a:spcPts val="1200"/>
              </a:spcBef>
              <a:spcAft>
                <a:spcPts val="1200"/>
              </a:spcAft>
            </a:pPr>
            <a:r>
              <a:rPr lang="en-US" sz="3800" dirty="0" smtClean="0"/>
              <a:t>User </a:t>
            </a:r>
            <a:r>
              <a:rPr lang="en-US" sz="3800" dirty="0"/>
              <a:t>and </a:t>
            </a:r>
            <a:r>
              <a:rPr lang="en-US" sz="3800" dirty="0" smtClean="0"/>
              <a:t>Group: </a:t>
            </a:r>
            <a:r>
              <a:rPr lang="en-US" sz="3800" dirty="0"/>
              <a:t>Integrated with </a:t>
            </a:r>
            <a:r>
              <a:rPr lang="en-US" sz="3800" dirty="0" smtClean="0"/>
              <a:t>Active </a:t>
            </a:r>
            <a:r>
              <a:rPr lang="en-US" sz="3800" dirty="0"/>
              <a:t>Directory</a:t>
            </a:r>
          </a:p>
          <a:p>
            <a:pPr marL="731520" lvl="1" indent="-365760">
              <a:spcBef>
                <a:spcPts val="600"/>
              </a:spcBef>
              <a:spcAft>
                <a:spcPts val="600"/>
              </a:spcAft>
              <a:buFont typeface="Arial" pitchFamily="34" charset="0"/>
              <a:buChar char="•"/>
            </a:pPr>
            <a:r>
              <a:rPr lang="en-US" sz="3300" dirty="0" smtClean="0"/>
              <a:t>Group </a:t>
            </a:r>
            <a:r>
              <a:rPr lang="en-US" sz="3300" dirty="0"/>
              <a:t>membership is defined in </a:t>
            </a:r>
            <a:r>
              <a:rPr lang="en-US" sz="3300" dirty="0" smtClean="0"/>
              <a:t>AD</a:t>
            </a:r>
            <a:endParaRPr lang="en-US" sz="3300" dirty="0"/>
          </a:p>
          <a:p>
            <a:pPr marL="731520" lvl="1" indent="-365760">
              <a:spcBef>
                <a:spcPts val="600"/>
              </a:spcBef>
              <a:spcAft>
                <a:spcPts val="600"/>
              </a:spcAft>
              <a:buFont typeface="Arial" pitchFamily="34" charset="0"/>
              <a:buChar char="•"/>
            </a:pPr>
            <a:r>
              <a:rPr lang="en-US" sz="3300" dirty="0"/>
              <a:t>Group membership is inherited through </a:t>
            </a:r>
            <a:r>
              <a:rPr lang="en-US" sz="3300" dirty="0" smtClean="0"/>
              <a:t>AD</a:t>
            </a:r>
            <a:endParaRPr lang="en-US" sz="3300" dirty="0"/>
          </a:p>
          <a:p>
            <a:pPr marL="731520" lvl="1" indent="-365760">
              <a:spcBef>
                <a:spcPts val="600"/>
              </a:spcBef>
              <a:spcAft>
                <a:spcPts val="600"/>
              </a:spcAft>
              <a:buFont typeface="Arial" pitchFamily="34" charset="0"/>
              <a:buChar char="•"/>
            </a:pPr>
            <a:r>
              <a:rPr lang="en-US" sz="3300" dirty="0"/>
              <a:t>Users are </a:t>
            </a:r>
            <a:r>
              <a:rPr lang="en-US" sz="3300" b="1" dirty="0"/>
              <a:t>authenticated</a:t>
            </a:r>
            <a:r>
              <a:rPr lang="en-US" sz="3300" dirty="0"/>
              <a:t> via </a:t>
            </a:r>
            <a:r>
              <a:rPr lang="en-US" sz="3300" dirty="0" smtClean="0"/>
              <a:t>AD and </a:t>
            </a:r>
            <a:r>
              <a:rPr lang="en-US" sz="3300" b="1" dirty="0" smtClean="0"/>
              <a:t>authorized</a:t>
            </a:r>
            <a:r>
              <a:rPr lang="en-US" sz="3300" dirty="0" smtClean="0"/>
              <a:t> </a:t>
            </a:r>
            <a:r>
              <a:rPr lang="en-US" sz="3300" dirty="0"/>
              <a:t>via </a:t>
            </a:r>
            <a:r>
              <a:rPr lang="en-US" sz="3300" dirty="0" smtClean="0"/>
              <a:t>MDS</a:t>
            </a:r>
          </a:p>
          <a:p>
            <a:pPr marL="731520" lvl="1" indent="-365760">
              <a:spcBef>
                <a:spcPts val="600"/>
              </a:spcBef>
              <a:spcAft>
                <a:spcPts val="600"/>
              </a:spcAft>
              <a:buFont typeface="Arial" pitchFamily="34" charset="0"/>
              <a:buChar char="•"/>
            </a:pPr>
            <a:endParaRPr lang="en-US" sz="3300" dirty="0"/>
          </a:p>
          <a:p>
            <a:pPr marL="365760" indent="-365760">
              <a:spcAft>
                <a:spcPts val="600"/>
              </a:spcAft>
            </a:pPr>
            <a:r>
              <a:rPr lang="en-US" sz="3800" dirty="0"/>
              <a:t>Manage user accounts</a:t>
            </a:r>
          </a:p>
          <a:p>
            <a:pPr marL="731520" lvl="1" indent="-365760">
              <a:spcBef>
                <a:spcPts val="600"/>
              </a:spcBef>
              <a:spcAft>
                <a:spcPts val="600"/>
              </a:spcAft>
              <a:buFont typeface="Arial" pitchFamily="34" charset="0"/>
              <a:buChar char="•"/>
            </a:pPr>
            <a:r>
              <a:rPr lang="en-US" sz="3300" dirty="0"/>
              <a:t>Add and remove users</a:t>
            </a:r>
          </a:p>
          <a:p>
            <a:pPr marL="731520" lvl="1" indent="-365760">
              <a:spcBef>
                <a:spcPts val="600"/>
              </a:spcBef>
              <a:spcAft>
                <a:spcPts val="600"/>
              </a:spcAft>
              <a:buFont typeface="Arial" pitchFamily="34" charset="0"/>
              <a:buChar char="•"/>
            </a:pPr>
            <a:r>
              <a:rPr lang="en-US" sz="3300" dirty="0"/>
              <a:t>View and update user information</a:t>
            </a:r>
          </a:p>
          <a:p>
            <a:pPr marL="731520" lvl="1" indent="-365760">
              <a:spcBef>
                <a:spcPts val="600"/>
              </a:spcBef>
              <a:spcAft>
                <a:spcPts val="1200"/>
              </a:spcAft>
              <a:buFont typeface="Arial" pitchFamily="34" charset="0"/>
              <a:buChar char="•"/>
            </a:pPr>
            <a:r>
              <a:rPr lang="en-US" sz="3300" dirty="0"/>
              <a:t>Maintain user permission assignments to functions, models and hierarchy </a:t>
            </a:r>
            <a:r>
              <a:rPr lang="en-US" sz="3300" dirty="0" smtClean="0"/>
              <a:t>members</a:t>
            </a:r>
          </a:p>
          <a:p>
            <a:pPr marL="731520" lvl="1" indent="-365760">
              <a:spcBef>
                <a:spcPts val="600"/>
              </a:spcBef>
              <a:spcAft>
                <a:spcPts val="1200"/>
              </a:spcAft>
              <a:buFont typeface="Arial" pitchFamily="34" charset="0"/>
              <a:buChar char="•"/>
            </a:pPr>
            <a:endParaRPr lang="en-US" sz="3300" dirty="0"/>
          </a:p>
          <a:p>
            <a:pPr marL="365760" indent="-365760">
              <a:spcBef>
                <a:spcPts val="1200"/>
              </a:spcBef>
              <a:spcAft>
                <a:spcPts val="600"/>
              </a:spcAft>
            </a:pPr>
            <a:r>
              <a:rPr lang="en-US" sz="3800" dirty="0"/>
              <a:t>Manage user groups</a:t>
            </a:r>
          </a:p>
          <a:p>
            <a:pPr marL="731520" lvl="1" indent="-365760">
              <a:spcBef>
                <a:spcPts val="600"/>
              </a:spcBef>
              <a:spcAft>
                <a:spcPts val="600"/>
              </a:spcAft>
              <a:buFont typeface="Arial" pitchFamily="34" charset="0"/>
              <a:buChar char="•"/>
            </a:pPr>
            <a:r>
              <a:rPr lang="en-US" sz="3300" dirty="0"/>
              <a:t>Add and remove groups</a:t>
            </a:r>
          </a:p>
          <a:p>
            <a:pPr marL="731520" lvl="1" indent="-365760">
              <a:spcBef>
                <a:spcPts val="600"/>
              </a:spcBef>
              <a:spcAft>
                <a:spcPts val="600"/>
              </a:spcAft>
              <a:buFont typeface="Arial" pitchFamily="34" charset="0"/>
              <a:buChar char="•"/>
            </a:pPr>
            <a:r>
              <a:rPr lang="en-US" sz="3300" dirty="0"/>
              <a:t>Maintain group permission assignments to functions, models and hierarchy </a:t>
            </a:r>
            <a:r>
              <a:rPr lang="en-US" sz="3300" dirty="0" smtClean="0"/>
              <a:t>members</a:t>
            </a:r>
          </a:p>
          <a:p>
            <a:pPr marL="731520" lvl="1" indent="-365760">
              <a:spcBef>
                <a:spcPts val="600"/>
              </a:spcBef>
              <a:spcAft>
                <a:spcPts val="600"/>
              </a:spcAft>
              <a:buFont typeface="Arial" pitchFamily="34" charset="0"/>
              <a:buChar char="•"/>
            </a:pPr>
            <a:r>
              <a:rPr lang="en-US" sz="3300" dirty="0"/>
              <a:t>(Users will </a:t>
            </a:r>
            <a:r>
              <a:rPr lang="en-US" sz="3300" dirty="0" smtClean="0"/>
              <a:t>automatically show added on their 1</a:t>
            </a:r>
            <a:r>
              <a:rPr lang="en-US" sz="3300" baseline="30000" dirty="0" smtClean="0"/>
              <a:t>st</a:t>
            </a:r>
            <a:r>
              <a:rPr lang="en-US" sz="3300" dirty="0" smtClean="0"/>
              <a:t> access to MDS)</a:t>
            </a:r>
            <a:endParaRPr lang="en-US" sz="33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7348" y="2237594"/>
            <a:ext cx="3597772" cy="1375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7348" y="4072092"/>
            <a:ext cx="3597772" cy="138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260920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97971"/>
            <a:ext cx="8363938" cy="498598"/>
          </a:xfrm>
        </p:spPr>
        <p:txBody>
          <a:bodyPr/>
          <a:lstStyle/>
          <a:p>
            <a:r>
              <a:rPr lang="en-US" dirty="0" smtClean="0"/>
              <a:t>What is MDS Securing?</a:t>
            </a:r>
            <a:endParaRPr lang="en-US" dirty="0"/>
          </a:p>
        </p:txBody>
      </p:sp>
      <p:sp>
        <p:nvSpPr>
          <p:cNvPr id="3" name="Footer Placeholder 2"/>
          <p:cNvSpPr>
            <a:spLocks noGrp="1"/>
          </p:cNvSpPr>
          <p:nvPr>
            <p:ph type="ftr" sz="quarter" idx="4294967295"/>
          </p:nvPr>
        </p:nvSpPr>
        <p:spPr>
          <a:xfrm>
            <a:off x="6194739" y="6522058"/>
            <a:ext cx="2095246" cy="241055"/>
          </a:xfrm>
          <a:prstGeom prst="rect">
            <a:avLst/>
          </a:prstGeom>
        </p:spPr>
        <p:txBody>
          <a:bodyPr/>
          <a:lstStyle/>
          <a:p>
            <a:r>
              <a:rPr lang="en-US" sz="1400" dirty="0" smtClean="0"/>
              <a:t>Microsoft Confidential</a:t>
            </a:r>
            <a:endParaRPr lang="en-US" sz="1400" dirty="0"/>
          </a:p>
        </p:txBody>
      </p:sp>
      <p:grpSp>
        <p:nvGrpSpPr>
          <p:cNvPr id="36" name="Group 35"/>
          <p:cNvGrpSpPr/>
          <p:nvPr/>
        </p:nvGrpSpPr>
        <p:grpSpPr>
          <a:xfrm>
            <a:off x="4054284" y="679624"/>
            <a:ext cx="4132183" cy="1453965"/>
            <a:chOff x="4880906" y="856748"/>
            <a:chExt cx="4149334" cy="1453965"/>
          </a:xfrm>
        </p:grpSpPr>
        <p:sp>
          <p:nvSpPr>
            <p:cNvPr id="11" name="Oval 10"/>
            <p:cNvSpPr/>
            <p:nvPr/>
          </p:nvSpPr>
          <p:spPr bwMode="auto">
            <a:xfrm>
              <a:off x="6836351" y="1507527"/>
              <a:ext cx="1521944" cy="803186"/>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User and Group Permissions</a:t>
              </a:r>
            </a:p>
          </p:txBody>
        </p:sp>
        <p:sp>
          <p:nvSpPr>
            <p:cNvPr id="12" name="Oval 11"/>
            <p:cNvSpPr/>
            <p:nvPr/>
          </p:nvSpPr>
          <p:spPr bwMode="auto">
            <a:xfrm>
              <a:off x="5473438" y="1507527"/>
              <a:ext cx="1562107" cy="803186"/>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Version Management</a:t>
              </a:r>
            </a:p>
          </p:txBody>
        </p:sp>
        <p:sp>
          <p:nvSpPr>
            <p:cNvPr id="13" name="Oval 12"/>
            <p:cNvSpPr/>
            <p:nvPr/>
          </p:nvSpPr>
          <p:spPr bwMode="auto">
            <a:xfrm>
              <a:off x="7451140" y="889693"/>
              <a:ext cx="1579100" cy="803186"/>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Integration Management</a:t>
              </a:r>
            </a:p>
          </p:txBody>
        </p:sp>
        <p:sp>
          <p:nvSpPr>
            <p:cNvPr id="14" name="Oval 13"/>
            <p:cNvSpPr/>
            <p:nvPr/>
          </p:nvSpPr>
          <p:spPr bwMode="auto">
            <a:xfrm>
              <a:off x="6039340" y="889693"/>
              <a:ext cx="1756716" cy="803186"/>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System Administration</a:t>
              </a:r>
            </a:p>
          </p:txBody>
        </p:sp>
        <p:sp>
          <p:nvSpPr>
            <p:cNvPr id="15" name="Oval 14"/>
            <p:cNvSpPr/>
            <p:nvPr/>
          </p:nvSpPr>
          <p:spPr bwMode="auto">
            <a:xfrm>
              <a:off x="4880906" y="856748"/>
              <a:ext cx="1528423" cy="803186"/>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Explorer</a:t>
              </a:r>
              <a:r>
                <a:rPr lang="en-US" sz="1200" dirty="0">
                  <a:gradFill>
                    <a:gsLst>
                      <a:gs pos="0">
                        <a:srgbClr val="FFFFFF"/>
                      </a:gs>
                      <a:gs pos="100000">
                        <a:srgbClr val="FFFFFF"/>
                      </a:gs>
                    </a:gsLst>
                    <a:lin ang="5400000" scaled="0"/>
                  </a:gradFill>
                </a:rPr>
                <a:t> </a:t>
              </a:r>
              <a:r>
                <a:rPr lang="en-US" sz="1200" dirty="0" smtClean="0">
                  <a:gradFill>
                    <a:gsLst>
                      <a:gs pos="0">
                        <a:srgbClr val="FFFFFF"/>
                      </a:gs>
                      <a:gs pos="100000">
                        <a:srgbClr val="FFFFFF"/>
                      </a:gs>
                    </a:gsLst>
                    <a:lin ang="5400000" scaled="0"/>
                  </a:gradFill>
                </a:rPr>
                <a:t>(Web+</a:t>
              </a:r>
            </a:p>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Excel-Add In)</a:t>
              </a:r>
            </a:p>
          </p:txBody>
        </p:sp>
      </p:grpSp>
      <p:grpSp>
        <p:nvGrpSpPr>
          <p:cNvPr id="35" name="Group 34"/>
          <p:cNvGrpSpPr/>
          <p:nvPr/>
        </p:nvGrpSpPr>
        <p:grpSpPr>
          <a:xfrm>
            <a:off x="6000731" y="2335580"/>
            <a:ext cx="2843235" cy="3018105"/>
            <a:chOff x="6104242" y="3066701"/>
            <a:chExt cx="3292867" cy="3018105"/>
          </a:xfrm>
        </p:grpSpPr>
        <p:sp>
          <p:nvSpPr>
            <p:cNvPr id="16" name="Oval 15"/>
            <p:cNvSpPr/>
            <p:nvPr/>
          </p:nvSpPr>
          <p:spPr bwMode="auto">
            <a:xfrm>
              <a:off x="7864864" y="5281620"/>
              <a:ext cx="1532245" cy="803186"/>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Collections</a:t>
              </a:r>
            </a:p>
          </p:txBody>
        </p:sp>
        <p:sp>
          <p:nvSpPr>
            <p:cNvPr id="18" name="Oval 17"/>
            <p:cNvSpPr/>
            <p:nvPr/>
          </p:nvSpPr>
          <p:spPr bwMode="auto">
            <a:xfrm>
              <a:off x="7139405" y="4416115"/>
              <a:ext cx="1852426" cy="97792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Member Type</a:t>
              </a:r>
            </a:p>
            <a:p>
              <a:pPr marL="171450" indent="-171450" defTabSz="914099" fontAlgn="base">
                <a:spcBef>
                  <a:spcPct val="0"/>
                </a:spcBef>
                <a:spcAft>
                  <a:spcPct val="0"/>
                </a:spcAft>
                <a:buFont typeface="Arial" pitchFamily="34" charset="0"/>
                <a:buChar char="•"/>
              </a:pPr>
              <a:r>
                <a:rPr lang="en-US" sz="1000" dirty="0" smtClean="0">
                  <a:gradFill>
                    <a:gsLst>
                      <a:gs pos="0">
                        <a:srgbClr val="FFFFFF"/>
                      </a:gs>
                      <a:gs pos="100000">
                        <a:srgbClr val="FFFFFF"/>
                      </a:gs>
                    </a:gsLst>
                    <a:lin ang="5400000" scaled="0"/>
                  </a:gradFill>
                </a:rPr>
                <a:t>Leaf</a:t>
              </a:r>
            </a:p>
            <a:p>
              <a:pPr marL="171450" indent="-171450" defTabSz="914099" fontAlgn="base">
                <a:spcBef>
                  <a:spcPct val="0"/>
                </a:spcBef>
                <a:spcAft>
                  <a:spcPct val="0"/>
                </a:spcAft>
                <a:buFont typeface="Arial" pitchFamily="34" charset="0"/>
                <a:buChar char="•"/>
              </a:pPr>
              <a:r>
                <a:rPr lang="en-US" sz="1000" dirty="0" smtClean="0">
                  <a:gradFill>
                    <a:gsLst>
                      <a:gs pos="0">
                        <a:srgbClr val="FFFFFF"/>
                      </a:gs>
                      <a:gs pos="100000">
                        <a:srgbClr val="FFFFFF"/>
                      </a:gs>
                    </a:gsLst>
                    <a:lin ang="5400000" scaled="0"/>
                  </a:gradFill>
                </a:rPr>
                <a:t>Consolidated</a:t>
              </a:r>
            </a:p>
            <a:p>
              <a:pPr marL="171450" indent="-171450" defTabSz="914099" fontAlgn="base">
                <a:spcBef>
                  <a:spcPct val="0"/>
                </a:spcBef>
                <a:spcAft>
                  <a:spcPct val="0"/>
                </a:spcAft>
                <a:buFont typeface="Arial" pitchFamily="34" charset="0"/>
                <a:buChar char="•"/>
              </a:pPr>
              <a:r>
                <a:rPr lang="en-US" sz="1000" dirty="0" smtClean="0">
                  <a:gradFill>
                    <a:gsLst>
                      <a:gs pos="0">
                        <a:srgbClr val="FFFFFF"/>
                      </a:gs>
                      <a:gs pos="100000">
                        <a:srgbClr val="FFFFFF"/>
                      </a:gs>
                    </a:gsLst>
                    <a:lin ang="5400000" scaled="0"/>
                  </a:gradFill>
                </a:rPr>
                <a:t>Collections</a:t>
              </a:r>
            </a:p>
          </p:txBody>
        </p:sp>
        <p:sp>
          <p:nvSpPr>
            <p:cNvPr id="19" name="Oval 18"/>
            <p:cNvSpPr/>
            <p:nvPr/>
          </p:nvSpPr>
          <p:spPr bwMode="auto">
            <a:xfrm>
              <a:off x="6640536" y="3733693"/>
              <a:ext cx="1532247" cy="803186"/>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Entities</a:t>
              </a:r>
            </a:p>
          </p:txBody>
        </p:sp>
        <p:sp>
          <p:nvSpPr>
            <p:cNvPr id="21" name="Oval 20"/>
            <p:cNvSpPr/>
            <p:nvPr/>
          </p:nvSpPr>
          <p:spPr bwMode="auto">
            <a:xfrm>
              <a:off x="6104242" y="3066701"/>
              <a:ext cx="1532247" cy="803186"/>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Model</a:t>
              </a:r>
            </a:p>
          </p:txBody>
        </p:sp>
        <p:cxnSp>
          <p:nvCxnSpPr>
            <p:cNvPr id="23" name="Elbow Connector 22"/>
            <p:cNvCxnSpPr>
              <a:stCxn id="21" idx="3"/>
              <a:endCxn id="19" idx="2"/>
            </p:cNvCxnSpPr>
            <p:nvPr/>
          </p:nvCxnSpPr>
          <p:spPr>
            <a:xfrm rot="16200000" flipH="1">
              <a:off x="6293074" y="3787823"/>
              <a:ext cx="383023" cy="311901"/>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19" idx="3"/>
              <a:endCxn id="18" idx="2"/>
            </p:cNvCxnSpPr>
            <p:nvPr/>
          </p:nvCxnSpPr>
          <p:spPr>
            <a:xfrm rot="16200000" flipH="1">
              <a:off x="6759257" y="4524926"/>
              <a:ext cx="485820" cy="27447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18" idx="3"/>
              <a:endCxn id="16" idx="2"/>
            </p:cNvCxnSpPr>
            <p:nvPr/>
          </p:nvCxnSpPr>
          <p:spPr>
            <a:xfrm rot="16200000" flipH="1">
              <a:off x="7421580" y="5239928"/>
              <a:ext cx="432391" cy="45417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3879933" y="3539781"/>
            <a:ext cx="1891139" cy="2722585"/>
            <a:chOff x="4448481" y="4090128"/>
            <a:chExt cx="2448701" cy="2722585"/>
          </a:xfrm>
        </p:grpSpPr>
        <p:sp>
          <p:nvSpPr>
            <p:cNvPr id="27" name="Oval 26"/>
            <p:cNvSpPr/>
            <p:nvPr/>
          </p:nvSpPr>
          <p:spPr bwMode="auto">
            <a:xfrm>
              <a:off x="5177528" y="6009527"/>
              <a:ext cx="1719653" cy="803186"/>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a:gradFill>
                    <a:gsLst>
                      <a:gs pos="0">
                        <a:srgbClr val="FFFFFF"/>
                      </a:gs>
                      <a:gs pos="100000">
                        <a:srgbClr val="FFFFFF"/>
                      </a:gs>
                    </a:gsLst>
                    <a:lin ang="5400000" scaled="0"/>
                  </a:gradFill>
                </a:rPr>
                <a:t>Hierarchy </a:t>
              </a:r>
              <a:r>
                <a:rPr lang="en-US" sz="1200" dirty="0" smtClean="0">
                  <a:gradFill>
                    <a:gsLst>
                      <a:gs pos="0">
                        <a:srgbClr val="FFFFFF"/>
                      </a:gs>
                      <a:gs pos="100000">
                        <a:srgbClr val="FFFFFF"/>
                      </a:gs>
                    </a:gsLst>
                    <a:lin ang="5400000" scaled="0"/>
                  </a:gradFill>
                </a:rPr>
                <a:t>Member n</a:t>
              </a:r>
              <a:endParaRPr lang="en-US" sz="1200" dirty="0">
                <a:gradFill>
                  <a:gsLst>
                    <a:gs pos="0">
                      <a:srgbClr val="FFFFFF"/>
                    </a:gs>
                    <a:gs pos="100000">
                      <a:srgbClr val="FFFFFF"/>
                    </a:gs>
                  </a:gsLst>
                  <a:lin ang="5400000" scaled="0"/>
                </a:gradFill>
              </a:endParaRPr>
            </a:p>
          </p:txBody>
        </p:sp>
        <p:sp>
          <p:nvSpPr>
            <p:cNvPr id="28" name="Oval 27"/>
            <p:cNvSpPr/>
            <p:nvPr/>
          </p:nvSpPr>
          <p:spPr bwMode="auto">
            <a:xfrm>
              <a:off x="5165172" y="5334025"/>
              <a:ext cx="1719653" cy="803186"/>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a:gradFill>
                    <a:gsLst>
                      <a:gs pos="0">
                        <a:srgbClr val="FFFFFF"/>
                      </a:gs>
                      <a:gs pos="100000">
                        <a:srgbClr val="FFFFFF"/>
                      </a:gs>
                    </a:gsLst>
                    <a:lin ang="5400000" scaled="0"/>
                  </a:gradFill>
                </a:rPr>
                <a:t>Hierarchy </a:t>
              </a:r>
              <a:r>
                <a:rPr lang="en-US" sz="1200" dirty="0" smtClean="0">
                  <a:gradFill>
                    <a:gsLst>
                      <a:gs pos="0">
                        <a:srgbClr val="FFFFFF"/>
                      </a:gs>
                      <a:gs pos="100000">
                        <a:srgbClr val="FFFFFF"/>
                      </a:gs>
                    </a:gsLst>
                    <a:lin ang="5400000" scaled="0"/>
                  </a:gradFill>
                </a:rPr>
                <a:t>Member 2</a:t>
              </a:r>
              <a:endParaRPr lang="en-US" sz="1200" dirty="0">
                <a:gradFill>
                  <a:gsLst>
                    <a:gs pos="0">
                      <a:srgbClr val="FFFFFF"/>
                    </a:gs>
                    <a:gs pos="100000">
                      <a:srgbClr val="FFFFFF"/>
                    </a:gs>
                  </a:gsLst>
                  <a:lin ang="5400000" scaled="0"/>
                </a:gradFill>
              </a:endParaRPr>
            </a:p>
          </p:txBody>
        </p:sp>
        <p:sp>
          <p:nvSpPr>
            <p:cNvPr id="29" name="Oval 28"/>
            <p:cNvSpPr/>
            <p:nvPr/>
          </p:nvSpPr>
          <p:spPr bwMode="auto">
            <a:xfrm>
              <a:off x="5177529" y="4646170"/>
              <a:ext cx="1719653" cy="803186"/>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Hierarchy Member 1</a:t>
              </a:r>
            </a:p>
          </p:txBody>
        </p:sp>
        <p:sp>
          <p:nvSpPr>
            <p:cNvPr id="30" name="Oval 29"/>
            <p:cNvSpPr/>
            <p:nvPr/>
          </p:nvSpPr>
          <p:spPr bwMode="auto">
            <a:xfrm>
              <a:off x="4448481" y="4090128"/>
              <a:ext cx="1719653" cy="803186"/>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Hierarchy</a:t>
              </a:r>
            </a:p>
          </p:txBody>
        </p:sp>
        <p:cxnSp>
          <p:nvCxnSpPr>
            <p:cNvPr id="31" name="Elbow Connector 30"/>
            <p:cNvCxnSpPr>
              <a:stCxn id="30" idx="3"/>
              <a:endCxn id="29" idx="2"/>
            </p:cNvCxnSpPr>
            <p:nvPr/>
          </p:nvCxnSpPr>
          <p:spPr>
            <a:xfrm rot="16200000" flipH="1">
              <a:off x="4802887" y="4673120"/>
              <a:ext cx="272073" cy="477211"/>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30" idx="3"/>
              <a:endCxn id="28" idx="2"/>
            </p:cNvCxnSpPr>
            <p:nvPr/>
          </p:nvCxnSpPr>
          <p:spPr>
            <a:xfrm rot="16200000" flipH="1">
              <a:off x="4452781" y="5023227"/>
              <a:ext cx="959928" cy="46485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30" idx="3"/>
              <a:endCxn id="27" idx="2"/>
            </p:cNvCxnSpPr>
            <p:nvPr/>
          </p:nvCxnSpPr>
          <p:spPr>
            <a:xfrm rot="16200000" flipH="1">
              <a:off x="4121208" y="5354800"/>
              <a:ext cx="1635430" cy="47721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38" name="Rectangle 37"/>
          <p:cNvSpPr/>
          <p:nvPr/>
        </p:nvSpPr>
        <p:spPr>
          <a:xfrm>
            <a:off x="151830" y="817439"/>
            <a:ext cx="3811941" cy="1061829"/>
          </a:xfrm>
          <a:prstGeom prst="rect">
            <a:avLst/>
          </a:prstGeom>
        </p:spPr>
        <p:txBody>
          <a:bodyPr wrap="none">
            <a:spAutoFit/>
          </a:bodyPr>
          <a:lstStyle/>
          <a:p>
            <a:pPr marL="274320" lvl="1">
              <a:spcBef>
                <a:spcPts val="900"/>
              </a:spcBef>
              <a:spcAft>
                <a:spcPts val="900"/>
              </a:spcAft>
              <a:buClr>
                <a:schemeClr val="accent1"/>
              </a:buClr>
            </a:pPr>
            <a:r>
              <a:rPr lang="en-US" sz="2400" dirty="0"/>
              <a:t>Permissions to </a:t>
            </a:r>
            <a:r>
              <a:rPr lang="en-US" sz="2400" dirty="0" smtClean="0"/>
              <a:t>Functions</a:t>
            </a:r>
          </a:p>
          <a:p>
            <a:pPr marL="274320" lvl="1">
              <a:spcBef>
                <a:spcPts val="900"/>
              </a:spcBef>
              <a:spcAft>
                <a:spcPts val="900"/>
              </a:spcAft>
              <a:buClr>
                <a:schemeClr val="accent1"/>
              </a:buClr>
            </a:pPr>
            <a:r>
              <a:rPr lang="en-US" sz="2400" dirty="0" smtClean="0"/>
              <a:t>(Role Based Permissions)</a:t>
            </a:r>
            <a:endParaRPr lang="en-US" sz="2400" dirty="0"/>
          </a:p>
        </p:txBody>
      </p:sp>
      <p:sp>
        <p:nvSpPr>
          <p:cNvPr id="39" name="Rectangle 38"/>
          <p:cNvSpPr/>
          <p:nvPr/>
        </p:nvSpPr>
        <p:spPr>
          <a:xfrm>
            <a:off x="749031" y="2443750"/>
            <a:ext cx="5208569" cy="461665"/>
          </a:xfrm>
          <a:prstGeom prst="rect">
            <a:avLst/>
          </a:prstGeom>
        </p:spPr>
        <p:txBody>
          <a:bodyPr wrap="square">
            <a:spAutoFit/>
          </a:bodyPr>
          <a:lstStyle/>
          <a:p>
            <a:pPr marL="274320" lvl="1">
              <a:spcBef>
                <a:spcPts val="900"/>
              </a:spcBef>
              <a:spcAft>
                <a:spcPts val="900"/>
              </a:spcAft>
              <a:buClr>
                <a:schemeClr val="accent1"/>
              </a:buClr>
            </a:pPr>
            <a:r>
              <a:rPr lang="en-US" sz="2400" dirty="0"/>
              <a:t>Permissions to Model </a:t>
            </a:r>
            <a:r>
              <a:rPr lang="en-US" sz="2400" dirty="0" smtClean="0"/>
              <a:t>Objects</a:t>
            </a:r>
            <a:endParaRPr lang="en-US" sz="2400" dirty="0"/>
          </a:p>
        </p:txBody>
      </p:sp>
      <p:sp>
        <p:nvSpPr>
          <p:cNvPr id="40" name="Rectangle 39"/>
          <p:cNvSpPr/>
          <p:nvPr/>
        </p:nvSpPr>
        <p:spPr>
          <a:xfrm>
            <a:off x="210741" y="3583860"/>
            <a:ext cx="4436076" cy="830997"/>
          </a:xfrm>
          <a:prstGeom prst="rect">
            <a:avLst/>
          </a:prstGeom>
        </p:spPr>
        <p:txBody>
          <a:bodyPr wrap="square">
            <a:spAutoFit/>
          </a:bodyPr>
          <a:lstStyle/>
          <a:p>
            <a:pPr marL="274320" lvl="1">
              <a:spcBef>
                <a:spcPts val="900"/>
              </a:spcBef>
              <a:spcAft>
                <a:spcPts val="900"/>
              </a:spcAft>
              <a:buClr>
                <a:schemeClr val="accent1"/>
              </a:buClr>
            </a:pPr>
            <a:r>
              <a:rPr lang="en-US" sz="2400" dirty="0"/>
              <a:t>Permissions to </a:t>
            </a:r>
            <a:r>
              <a:rPr lang="en-US" sz="2400" dirty="0" smtClean="0"/>
              <a:t>Hierarchy Members</a:t>
            </a: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483402579"/>
              </p:ext>
            </p:extLst>
          </p:nvPr>
        </p:nvGraphicFramePr>
        <p:xfrm>
          <a:off x="1302602" y="5248427"/>
          <a:ext cx="1902280" cy="1463040"/>
        </p:xfrm>
        <a:graphic>
          <a:graphicData uri="http://schemas.openxmlformats.org/drawingml/2006/table">
            <a:tbl>
              <a:tblPr firstRow="1" bandRow="1">
                <a:tableStyleId>{5C22544A-7EE6-4342-B048-85BDC9FD1C3A}</a:tableStyleId>
              </a:tblPr>
              <a:tblGrid>
                <a:gridCol w="475570"/>
                <a:gridCol w="475570"/>
                <a:gridCol w="475570"/>
                <a:gridCol w="475570"/>
              </a:tblGrid>
              <a:tr h="268782">
                <a:tc>
                  <a:txBody>
                    <a:bodyPr/>
                    <a:lstStyle/>
                    <a:p>
                      <a:endParaRPr lang="en-US" dirty="0"/>
                    </a:p>
                  </a:txBody>
                  <a:tcPr/>
                </a:tc>
                <a:tc>
                  <a:txBody>
                    <a:bodyPr/>
                    <a:lstStyle/>
                    <a:p>
                      <a:r>
                        <a:rPr lang="en-US" sz="1100" dirty="0" smtClean="0"/>
                        <a:t>DBA</a:t>
                      </a:r>
                      <a:endParaRPr lang="en-US" dirty="0"/>
                    </a:p>
                  </a:txBody>
                  <a:tcPr/>
                </a:tc>
                <a:tc>
                  <a:txBody>
                    <a:bodyPr/>
                    <a:lstStyle/>
                    <a:p>
                      <a:endParaRPr lang="en-US" dirty="0"/>
                    </a:p>
                  </a:txBody>
                  <a:tcPr/>
                </a:tc>
                <a:tc>
                  <a:txBody>
                    <a:bodyPr/>
                    <a:lstStyle/>
                    <a:p>
                      <a:endParaRPr lang="en-US"/>
                    </a:p>
                  </a:txBody>
                  <a:tcPr/>
                </a:tc>
              </a:tr>
              <a:tr h="268782">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r>
              <a:tr h="268782">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r>
              <a:tr h="268782">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grpSp>
        <p:nvGrpSpPr>
          <p:cNvPr id="8" name="Group 7"/>
          <p:cNvGrpSpPr/>
          <p:nvPr/>
        </p:nvGrpSpPr>
        <p:grpSpPr>
          <a:xfrm>
            <a:off x="192649" y="5900596"/>
            <a:ext cx="1595329" cy="553998"/>
            <a:chOff x="151829" y="5280132"/>
            <a:chExt cx="1595329" cy="553998"/>
          </a:xfrm>
        </p:grpSpPr>
        <p:sp>
          <p:nvSpPr>
            <p:cNvPr id="6" name="TextBox 5"/>
            <p:cNvSpPr txBox="1"/>
            <p:nvPr/>
          </p:nvSpPr>
          <p:spPr>
            <a:xfrm>
              <a:off x="151829" y="5280132"/>
              <a:ext cx="836049" cy="553998"/>
            </a:xfrm>
            <a:prstGeom prst="rect">
              <a:avLst/>
            </a:prstGeom>
            <a:solidFill>
              <a:schemeClr val="accent1">
                <a:lumMod val="50000"/>
              </a:schemeClr>
            </a:solidFill>
            <a:ln w="38100">
              <a:solidFill>
                <a:schemeClr val="tx1"/>
              </a:solidFill>
            </a:ln>
          </p:spPr>
          <p:txBody>
            <a:bodyPr wrap="square" lIns="0" tIns="0" rIns="0" bIns="0" rtlCol="0">
              <a:spAutoFit/>
            </a:bodyPr>
            <a:lstStyle/>
            <a:p>
              <a:pPr algn="ctr"/>
              <a:r>
                <a:rPr lang="en-US" sz="1200" dirty="0" smtClean="0">
                  <a:gradFill>
                    <a:gsLst>
                      <a:gs pos="0">
                        <a:schemeClr val="tx1"/>
                      </a:gs>
                      <a:gs pos="86000">
                        <a:schemeClr val="tx1"/>
                      </a:gs>
                    </a:gsLst>
                    <a:lin ang="5400000" scaled="0"/>
                  </a:gradFill>
                </a:rPr>
                <a:t>Members</a:t>
              </a:r>
            </a:p>
            <a:p>
              <a:pPr algn="ctr"/>
              <a:r>
                <a:rPr lang="en-US" sz="1200" dirty="0" smtClean="0">
                  <a:gradFill>
                    <a:gsLst>
                      <a:gs pos="0">
                        <a:schemeClr val="tx1"/>
                      </a:gs>
                      <a:gs pos="86000">
                        <a:schemeClr val="tx1"/>
                      </a:gs>
                    </a:gsLst>
                    <a:lin ang="5400000" scaled="0"/>
                  </a:gradFill>
                </a:rPr>
                <a:t>Hierarchy</a:t>
              </a:r>
            </a:p>
            <a:p>
              <a:pPr algn="ctr"/>
              <a:r>
                <a:rPr lang="en-US" sz="1200" dirty="0" smtClean="0">
                  <a:gradFill>
                    <a:gsLst>
                      <a:gs pos="0">
                        <a:schemeClr val="tx1"/>
                      </a:gs>
                      <a:gs pos="86000">
                        <a:schemeClr val="tx1"/>
                      </a:gs>
                    </a:gsLst>
                    <a:lin ang="5400000" scaled="0"/>
                  </a:gradFill>
                </a:rPr>
                <a:t>Security</a:t>
              </a:r>
            </a:p>
          </p:txBody>
        </p:sp>
        <p:sp>
          <p:nvSpPr>
            <p:cNvPr id="7" name="Right Arrow 6"/>
            <p:cNvSpPr/>
            <p:nvPr/>
          </p:nvSpPr>
          <p:spPr bwMode="auto">
            <a:xfrm>
              <a:off x="987877" y="5443550"/>
              <a:ext cx="759281" cy="222103"/>
            </a:xfrm>
            <a:prstGeom prst="rightArrow">
              <a:avLst/>
            </a:prstGeom>
            <a:solidFill>
              <a:schemeClr val="accent2">
                <a:lumMod val="40000"/>
                <a:lumOff val="6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sp>
        <p:nvSpPr>
          <p:cNvPr id="41" name="TextBox 40"/>
          <p:cNvSpPr txBox="1"/>
          <p:nvPr/>
        </p:nvSpPr>
        <p:spPr>
          <a:xfrm>
            <a:off x="2057800" y="4656922"/>
            <a:ext cx="836049" cy="369332"/>
          </a:xfrm>
          <a:prstGeom prst="rect">
            <a:avLst/>
          </a:prstGeom>
          <a:solidFill>
            <a:schemeClr val="accent1">
              <a:lumMod val="50000"/>
            </a:schemeClr>
          </a:solidFill>
          <a:ln w="38100">
            <a:solidFill>
              <a:schemeClr val="tx1"/>
            </a:solidFill>
          </a:ln>
        </p:spPr>
        <p:txBody>
          <a:bodyPr wrap="square" lIns="0" tIns="0" rIns="0" bIns="0" rtlCol="0">
            <a:spAutoFit/>
          </a:bodyPr>
          <a:lstStyle/>
          <a:p>
            <a:pPr algn="ctr"/>
            <a:r>
              <a:rPr lang="en-US" sz="1200" dirty="0" smtClean="0">
                <a:gradFill>
                  <a:gsLst>
                    <a:gs pos="0">
                      <a:schemeClr val="tx1"/>
                    </a:gs>
                    <a:gs pos="86000">
                      <a:schemeClr val="tx1"/>
                    </a:gs>
                  </a:gsLst>
                  <a:lin ang="5400000" scaled="0"/>
                </a:gradFill>
              </a:rPr>
              <a:t>Model Security</a:t>
            </a:r>
          </a:p>
        </p:txBody>
      </p:sp>
      <p:sp>
        <p:nvSpPr>
          <p:cNvPr id="9" name="Down Arrow 8"/>
          <p:cNvSpPr/>
          <p:nvPr/>
        </p:nvSpPr>
        <p:spPr bwMode="auto">
          <a:xfrm>
            <a:off x="2347139" y="5043057"/>
            <a:ext cx="216450" cy="543807"/>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0" name="Rounded Rectangle 9"/>
          <p:cNvSpPr/>
          <p:nvPr/>
        </p:nvSpPr>
        <p:spPr bwMode="auto">
          <a:xfrm>
            <a:off x="2269671" y="5586864"/>
            <a:ext cx="457200" cy="1116015"/>
          </a:xfrm>
          <a:prstGeom prst="roundRect">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2" name="Rounded Rectangle 41"/>
          <p:cNvSpPr/>
          <p:nvPr/>
        </p:nvSpPr>
        <p:spPr bwMode="auto">
          <a:xfrm>
            <a:off x="1787979" y="5977252"/>
            <a:ext cx="457200" cy="400685"/>
          </a:xfrm>
          <a:prstGeom prst="roundRect">
            <a:avLst/>
          </a:prstGeom>
          <a:solidFill>
            <a:schemeClr val="accent2">
              <a:lumMod val="40000"/>
              <a:lumOff val="6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6" name="Slide Number Placeholder 3"/>
          <p:cNvSpPr txBox="1">
            <a:spLocks/>
          </p:cNvSpPr>
          <p:nvPr/>
        </p:nvSpPr>
        <p:spPr>
          <a:xfrm>
            <a:off x="8696860" y="6520130"/>
            <a:ext cx="377952" cy="273050"/>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075E1D73-6284-4A22-934A-F293D6467749}" type="slidenum">
              <a:rPr lang="en-US" sz="1400" smtClean="0"/>
              <a:pPr/>
              <a:t>4</a:t>
            </a:fld>
            <a:endParaRPr lang="en-US" sz="1400" dirty="0"/>
          </a:p>
        </p:txBody>
      </p:sp>
    </p:spTree>
    <p:extLst>
      <p:ext uri="{BB962C8B-B14F-4D97-AF65-F5344CB8AC3E}">
        <p14:creationId xmlns:p14="http://schemas.microsoft.com/office/powerpoint/2010/main" val="16026842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1000"/>
                                        <p:tgtEl>
                                          <p:spTgt spid="40"/>
                                        </p:tgtEl>
                                      </p:cBhvr>
                                    </p:animEffect>
                                    <p:anim calcmode="lin" valueType="num">
                                      <p:cBhvr>
                                        <p:cTn id="20" dur="1000" fill="hold"/>
                                        <p:tgtEl>
                                          <p:spTgt spid="40"/>
                                        </p:tgtEl>
                                        <p:attrNameLst>
                                          <p:attrName>ppt_x</p:attrName>
                                        </p:attrNameLst>
                                      </p:cBhvr>
                                      <p:tavLst>
                                        <p:tav tm="0">
                                          <p:val>
                                            <p:strVal val="#ppt_x"/>
                                          </p:val>
                                        </p:tav>
                                        <p:tav tm="100000">
                                          <p:val>
                                            <p:strVal val="#ppt_x"/>
                                          </p:val>
                                        </p:tav>
                                      </p:tavLst>
                                    </p:anim>
                                    <p:anim calcmode="lin" valueType="num">
                                      <p:cBhvr>
                                        <p:cTn id="21" dur="1000" fill="hold"/>
                                        <p:tgtEl>
                                          <p:spTgt spid="4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1000"/>
                                        <p:tgtEl>
                                          <p:spTgt spid="34"/>
                                        </p:tgtEl>
                                      </p:cBhvr>
                                    </p:animEffect>
                                    <p:anim calcmode="lin" valueType="num">
                                      <p:cBhvr>
                                        <p:cTn id="25" dur="1000" fill="hold"/>
                                        <p:tgtEl>
                                          <p:spTgt spid="34"/>
                                        </p:tgtEl>
                                        <p:attrNameLst>
                                          <p:attrName>ppt_x</p:attrName>
                                        </p:attrNameLst>
                                      </p:cBhvr>
                                      <p:tavLst>
                                        <p:tav tm="0">
                                          <p:val>
                                            <p:strVal val="#ppt_x"/>
                                          </p:val>
                                        </p:tav>
                                        <p:tav tm="100000">
                                          <p:val>
                                            <p:strVal val="#ppt_x"/>
                                          </p:val>
                                        </p:tav>
                                      </p:tavLst>
                                    </p:anim>
                                    <p:anim calcmode="lin" valueType="num">
                                      <p:cBhvr>
                                        <p:cTn id="2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additive="base">
                                        <p:cTn id="39" dur="500" fill="hold"/>
                                        <p:tgtEl>
                                          <p:spTgt spid="41"/>
                                        </p:tgtEl>
                                        <p:attrNameLst>
                                          <p:attrName>ppt_x</p:attrName>
                                        </p:attrNameLst>
                                      </p:cBhvr>
                                      <p:tavLst>
                                        <p:tav tm="0">
                                          <p:val>
                                            <p:strVal val="#ppt_x"/>
                                          </p:val>
                                        </p:tav>
                                        <p:tav tm="100000">
                                          <p:val>
                                            <p:strVal val="#ppt_x"/>
                                          </p:val>
                                        </p:tav>
                                      </p:tavLst>
                                    </p:anim>
                                    <p:anim calcmode="lin" valueType="num">
                                      <p:cBhvr additive="base">
                                        <p:cTn id="40" dur="500" fill="hold"/>
                                        <p:tgtEl>
                                          <p:spTgt spid="4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animBg="1"/>
      <p:bldP spid="9" grpId="0" animBg="1"/>
      <p:bldP spid="10" grpId="0" animBg="1"/>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US" dirty="0" smtClean="0"/>
              <a:t>Security </a:t>
            </a:r>
            <a:r>
              <a:rPr lang="en-US" dirty="0"/>
              <a:t>P</a:t>
            </a:r>
            <a:r>
              <a:rPr lang="en-US" dirty="0" smtClean="0"/>
              <a:t>rovisioning </a:t>
            </a:r>
            <a:r>
              <a:rPr lang="en-US" dirty="0"/>
              <a:t>in </a:t>
            </a:r>
            <a:r>
              <a:rPr lang="en-US" dirty="0" smtClean="0"/>
              <a:t>MDS</a:t>
            </a:r>
          </a:p>
        </p:txBody>
      </p:sp>
      <p:sp>
        <p:nvSpPr>
          <p:cNvPr id="5" name="Rectangle 3"/>
          <p:cNvSpPr txBox="1">
            <a:spLocks noChangeArrowheads="1"/>
          </p:cNvSpPr>
          <p:nvPr/>
        </p:nvSpPr>
        <p:spPr bwMode="auto">
          <a:xfrm>
            <a:off x="533400" y="1183821"/>
            <a:ext cx="6618514" cy="52741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00000"/>
              </a:buClr>
              <a:buFont typeface="Wingdings" pitchFamily="2" charset="2"/>
              <a:buChar char="§"/>
              <a:defRPr sz="2400">
                <a:solidFill>
                  <a:schemeClr val="tx1"/>
                </a:solidFill>
                <a:latin typeface="+mn-lt"/>
                <a:ea typeface="+mn-ea"/>
                <a:cs typeface="+mn-cs"/>
              </a:defRPr>
            </a:lvl1pPr>
            <a:lvl2pPr marL="569913" indent="-284163" algn="l" rtl="0" eaLnBrk="0" fontAlgn="base" hangingPunct="0">
              <a:spcBef>
                <a:spcPct val="20000"/>
              </a:spcBef>
              <a:spcAft>
                <a:spcPct val="0"/>
              </a:spcAft>
              <a:buClr>
                <a:srgbClr val="C00000"/>
              </a:buClr>
              <a:buFont typeface="Wingdings" pitchFamily="2" charset="2"/>
              <a:buChar char="§"/>
              <a:defRPr sz="2000">
                <a:solidFill>
                  <a:schemeClr val="tx1"/>
                </a:solidFill>
                <a:latin typeface="+mn-lt"/>
              </a:defRPr>
            </a:lvl2pPr>
            <a:lvl3pPr marL="855663" indent="-285750" algn="l" rtl="0" eaLnBrk="0" fontAlgn="base" hangingPunct="0">
              <a:spcBef>
                <a:spcPct val="20000"/>
              </a:spcBef>
              <a:spcAft>
                <a:spcPct val="0"/>
              </a:spcAft>
              <a:buClr>
                <a:srgbClr val="C00000"/>
              </a:buClr>
              <a:buFont typeface="Wingdings" pitchFamily="2" charset="2"/>
              <a:buChar char="§"/>
              <a:defRPr sz="1800">
                <a:solidFill>
                  <a:schemeClr val="tx1"/>
                </a:solidFill>
                <a:latin typeface="+mn-lt"/>
              </a:defRPr>
            </a:lvl3pPr>
            <a:lvl4pPr marL="1139825" indent="-284163" algn="l" rtl="0" eaLnBrk="0" fontAlgn="base" hangingPunct="0">
              <a:spcBef>
                <a:spcPct val="20000"/>
              </a:spcBef>
              <a:spcAft>
                <a:spcPct val="0"/>
              </a:spcAft>
              <a:buClr>
                <a:srgbClr val="C00000"/>
              </a:buClr>
              <a:buFont typeface="Wingdings" pitchFamily="2" charset="2"/>
              <a:buChar char="§"/>
              <a:defRPr sz="1600">
                <a:solidFill>
                  <a:schemeClr val="tx1"/>
                </a:solidFill>
                <a:latin typeface="+mn-lt"/>
              </a:defRPr>
            </a:lvl4pPr>
            <a:lvl5pPr marL="1377950" indent="-296863" algn="l" rtl="0" eaLnBrk="0" fontAlgn="base" hangingPunct="0">
              <a:spcBef>
                <a:spcPct val="20000"/>
              </a:spcBef>
              <a:spcAft>
                <a:spcPct val="0"/>
              </a:spcAft>
              <a:buClr>
                <a:srgbClr val="C00000"/>
              </a:buClr>
              <a:buFont typeface="Wingdings" pitchFamily="2" charset="2"/>
              <a:buChar char="§"/>
              <a:defRPr sz="16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80000"/>
              </a:lnSpc>
              <a:spcBef>
                <a:spcPts val="1200"/>
              </a:spcBef>
              <a:spcAft>
                <a:spcPts val="1200"/>
              </a:spcAft>
              <a:buClr>
                <a:schemeClr val="accent1"/>
              </a:buClr>
              <a:buSzPct val="76000"/>
              <a:buNone/>
            </a:pPr>
            <a:r>
              <a:rPr lang="en-US" sz="1800" i="1" dirty="0" smtClean="0"/>
              <a:t>Pre-</a:t>
            </a:r>
            <a:r>
              <a:rPr lang="en-US" sz="1800" i="1" dirty="0" err="1" smtClean="0"/>
              <a:t>req</a:t>
            </a:r>
            <a:r>
              <a:rPr lang="en-US" sz="1800" i="1" dirty="0" smtClean="0"/>
              <a:t>: users, groups and membership defined in AD</a:t>
            </a:r>
          </a:p>
          <a:p>
            <a:pPr marL="365760" indent="-365760" eaLnBrk="1" hangingPunct="1">
              <a:lnSpc>
                <a:spcPct val="80000"/>
              </a:lnSpc>
              <a:spcBef>
                <a:spcPts val="1200"/>
              </a:spcBef>
              <a:spcAft>
                <a:spcPts val="1200"/>
              </a:spcAft>
              <a:buClr>
                <a:schemeClr val="accent1"/>
              </a:buClr>
              <a:buSzPct val="76000"/>
              <a:buFont typeface="Wingdings 3"/>
              <a:buChar char=""/>
            </a:pPr>
            <a:r>
              <a:rPr lang="en-US" b="1" dirty="0" smtClean="0"/>
              <a:t>Add </a:t>
            </a:r>
            <a:r>
              <a:rPr lang="en-US" b="1" dirty="0"/>
              <a:t>users and groups to </a:t>
            </a:r>
            <a:r>
              <a:rPr lang="en-US" b="1" dirty="0" smtClean="0"/>
              <a:t>MDS</a:t>
            </a:r>
            <a:endParaRPr lang="en-US" b="1" dirty="0"/>
          </a:p>
          <a:p>
            <a:pPr marL="365760" indent="-365760" eaLnBrk="1" hangingPunct="1">
              <a:lnSpc>
                <a:spcPct val="80000"/>
              </a:lnSpc>
              <a:spcBef>
                <a:spcPts val="1200"/>
              </a:spcBef>
              <a:spcAft>
                <a:spcPts val="1200"/>
              </a:spcAft>
              <a:buClr>
                <a:schemeClr val="accent1"/>
              </a:buClr>
              <a:buSzPct val="76000"/>
              <a:buFont typeface="Wingdings 3"/>
              <a:buChar char=""/>
            </a:pPr>
            <a:r>
              <a:rPr lang="en-US" b="1" dirty="0"/>
              <a:t>Assign access to functions</a:t>
            </a:r>
          </a:p>
          <a:p>
            <a:pPr marL="365760" indent="-365760" eaLnBrk="1" hangingPunct="1">
              <a:lnSpc>
                <a:spcPct val="80000"/>
              </a:lnSpc>
              <a:spcBef>
                <a:spcPts val="1200"/>
              </a:spcBef>
              <a:spcAft>
                <a:spcPts val="1200"/>
              </a:spcAft>
              <a:buClr>
                <a:schemeClr val="accent1"/>
              </a:buClr>
              <a:buSzPct val="76000"/>
              <a:buFont typeface="Wingdings 3"/>
              <a:buChar char=""/>
            </a:pPr>
            <a:r>
              <a:rPr lang="en-US" dirty="0" smtClean="0"/>
              <a:t>Optional</a:t>
            </a:r>
          </a:p>
          <a:p>
            <a:pPr marL="592773" lvl="1" indent="-365760" eaLnBrk="1" hangingPunct="1">
              <a:lnSpc>
                <a:spcPct val="80000"/>
              </a:lnSpc>
              <a:spcBef>
                <a:spcPts val="1200"/>
              </a:spcBef>
              <a:spcAft>
                <a:spcPts val="1200"/>
              </a:spcAft>
              <a:buClr>
                <a:schemeClr val="accent1"/>
              </a:buClr>
              <a:buSzPct val="76000"/>
              <a:buFont typeface="Wingdings 3"/>
              <a:buChar char=""/>
            </a:pPr>
            <a:r>
              <a:rPr lang="en-US" sz="1800" dirty="0"/>
              <a:t>Assign access to model components</a:t>
            </a:r>
          </a:p>
          <a:p>
            <a:pPr marL="592773" lvl="1" indent="-365760" eaLnBrk="1" hangingPunct="1">
              <a:lnSpc>
                <a:spcPct val="80000"/>
              </a:lnSpc>
              <a:spcBef>
                <a:spcPts val="1200"/>
              </a:spcBef>
              <a:spcAft>
                <a:spcPts val="1200"/>
              </a:spcAft>
              <a:buClr>
                <a:schemeClr val="accent1"/>
              </a:buClr>
              <a:buSzPct val="76000"/>
              <a:buFont typeface="Wingdings 3"/>
              <a:buChar char=""/>
            </a:pPr>
            <a:r>
              <a:rPr lang="en-US" sz="1800" dirty="0"/>
              <a:t>Assign access to </a:t>
            </a:r>
            <a:r>
              <a:rPr lang="en-US" sz="1800" dirty="0" smtClean="0"/>
              <a:t>members</a:t>
            </a:r>
          </a:p>
          <a:p>
            <a:pPr marL="592773" lvl="1" indent="-365760" eaLnBrk="1" hangingPunct="1">
              <a:lnSpc>
                <a:spcPct val="80000"/>
              </a:lnSpc>
              <a:spcBef>
                <a:spcPts val="1200"/>
              </a:spcBef>
              <a:spcAft>
                <a:spcPts val="1200"/>
              </a:spcAft>
              <a:buClr>
                <a:schemeClr val="accent1"/>
              </a:buClr>
              <a:buSzPct val="76000"/>
              <a:buFont typeface="Wingdings 3"/>
              <a:buChar char=""/>
            </a:pPr>
            <a:r>
              <a:rPr lang="en-US" sz="1800" dirty="0" smtClean="0"/>
              <a:t>Edit </a:t>
            </a:r>
            <a:r>
              <a:rPr lang="en-US" sz="1800" dirty="0"/>
              <a:t>user email </a:t>
            </a:r>
            <a:r>
              <a:rPr lang="en-US" sz="1800" dirty="0" smtClean="0"/>
              <a:t>profile</a:t>
            </a:r>
          </a:p>
        </p:txBody>
      </p:sp>
      <p:sp>
        <p:nvSpPr>
          <p:cNvPr id="2" name="Footer Placeholder 1"/>
          <p:cNvSpPr>
            <a:spLocks noGrp="1"/>
          </p:cNvSpPr>
          <p:nvPr>
            <p:ph type="ftr" sz="quarter" idx="4294967295"/>
          </p:nvPr>
        </p:nvSpPr>
        <p:spPr>
          <a:xfrm>
            <a:off x="6403195" y="6555920"/>
            <a:ext cx="2207405" cy="278675"/>
          </a:xfrm>
          <a:prstGeom prst="rect">
            <a:avLst/>
          </a:prstGeom>
        </p:spPr>
        <p:txBody>
          <a:bodyPr/>
          <a:lstStyle/>
          <a:p>
            <a:r>
              <a:rPr lang="en-US" sz="1200" dirty="0" smtClean="0"/>
              <a:t>Microsoft Confidential</a:t>
            </a:r>
            <a:endParaRPr lang="en-US" sz="1200" dirty="0"/>
          </a:p>
        </p:txBody>
      </p:sp>
      <p:sp>
        <p:nvSpPr>
          <p:cNvPr id="3" name="Slide Number Placeholder 2"/>
          <p:cNvSpPr>
            <a:spLocks noGrp="1"/>
          </p:cNvSpPr>
          <p:nvPr>
            <p:ph type="sldNum" sz="quarter" idx="4294967295"/>
          </p:nvPr>
        </p:nvSpPr>
        <p:spPr>
          <a:xfrm>
            <a:off x="8610600" y="6477000"/>
            <a:ext cx="377952" cy="273050"/>
          </a:xfrm>
          <a:prstGeom prst="rect">
            <a:avLst/>
          </a:prstGeom>
        </p:spPr>
        <p:txBody>
          <a:bodyPr/>
          <a:lstStyle/>
          <a:p>
            <a:fld id="{075E1D73-6284-4A22-934A-F293D6467749}" type="slidenum">
              <a:rPr lang="en-US" smtClean="0"/>
              <a:pPr/>
              <a:t>5</a:t>
            </a:fld>
            <a:endParaRPr lang="en-US" dirty="0"/>
          </a:p>
        </p:txBody>
      </p:sp>
      <p:grpSp>
        <p:nvGrpSpPr>
          <p:cNvPr id="9" name="Group 8"/>
          <p:cNvGrpSpPr/>
          <p:nvPr/>
        </p:nvGrpSpPr>
        <p:grpSpPr>
          <a:xfrm>
            <a:off x="5578514" y="3563030"/>
            <a:ext cx="3201752" cy="708932"/>
            <a:chOff x="5578514" y="3563030"/>
            <a:chExt cx="3201752" cy="70893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1321" y="3563030"/>
              <a:ext cx="928945" cy="7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578514" y="3773457"/>
              <a:ext cx="1716111" cy="313932"/>
            </a:xfrm>
            <a:prstGeom prst="rect">
              <a:avLst/>
            </a:prstGeom>
          </p:spPr>
          <p:txBody>
            <a:bodyPr wrap="none">
              <a:spAutoFit/>
            </a:bodyPr>
            <a:lstStyle/>
            <a:p>
              <a:pPr marL="227013" lvl="1">
                <a:lnSpc>
                  <a:spcPct val="80000"/>
                </a:lnSpc>
                <a:spcBef>
                  <a:spcPts val="1200"/>
                </a:spcBef>
                <a:spcAft>
                  <a:spcPts val="1200"/>
                </a:spcAft>
                <a:buClr>
                  <a:schemeClr val="accent1"/>
                </a:buClr>
                <a:buSzPct val="76000"/>
              </a:pPr>
              <a:r>
                <a:rPr lang="en-US" dirty="0" smtClean="0"/>
                <a:t>Access </a:t>
              </a:r>
              <a:r>
                <a:rPr lang="en-US" dirty="0"/>
                <a:t>levels</a:t>
              </a:r>
            </a:p>
          </p:txBody>
        </p:sp>
      </p:grpSp>
      <p:sp>
        <p:nvSpPr>
          <p:cNvPr id="10" name="Half Frame 9"/>
          <p:cNvSpPr/>
          <p:nvPr/>
        </p:nvSpPr>
        <p:spPr bwMode="auto">
          <a:xfrm rot="8059483">
            <a:off x="5062801" y="3620585"/>
            <a:ext cx="595983" cy="641649"/>
          </a:xfrm>
          <a:prstGeom prst="halfFram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825203449"/>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US" dirty="0" smtClean="0"/>
              <a:t>Manage Users</a:t>
            </a:r>
          </a:p>
        </p:txBody>
      </p:sp>
      <p:sp>
        <p:nvSpPr>
          <p:cNvPr id="5" name="Rectangle 3"/>
          <p:cNvSpPr txBox="1">
            <a:spLocks noChangeArrowheads="1"/>
          </p:cNvSpPr>
          <p:nvPr/>
        </p:nvSpPr>
        <p:spPr bwMode="auto">
          <a:xfrm>
            <a:off x="155122" y="1219200"/>
            <a:ext cx="4655884"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00000"/>
              </a:buClr>
              <a:buFont typeface="Wingdings" pitchFamily="2" charset="2"/>
              <a:buChar char="§"/>
              <a:defRPr sz="2400">
                <a:solidFill>
                  <a:schemeClr val="tx1"/>
                </a:solidFill>
                <a:latin typeface="+mn-lt"/>
                <a:ea typeface="+mn-ea"/>
                <a:cs typeface="+mn-cs"/>
              </a:defRPr>
            </a:lvl1pPr>
            <a:lvl2pPr marL="569913" indent="-284163" algn="l" rtl="0" eaLnBrk="0" fontAlgn="base" hangingPunct="0">
              <a:spcBef>
                <a:spcPct val="20000"/>
              </a:spcBef>
              <a:spcAft>
                <a:spcPct val="0"/>
              </a:spcAft>
              <a:buClr>
                <a:srgbClr val="C00000"/>
              </a:buClr>
              <a:buFont typeface="Wingdings" pitchFamily="2" charset="2"/>
              <a:buChar char="§"/>
              <a:defRPr sz="2000">
                <a:solidFill>
                  <a:schemeClr val="tx1"/>
                </a:solidFill>
                <a:latin typeface="+mn-lt"/>
              </a:defRPr>
            </a:lvl2pPr>
            <a:lvl3pPr marL="855663" indent="-285750" algn="l" rtl="0" eaLnBrk="0" fontAlgn="base" hangingPunct="0">
              <a:spcBef>
                <a:spcPct val="20000"/>
              </a:spcBef>
              <a:spcAft>
                <a:spcPct val="0"/>
              </a:spcAft>
              <a:buClr>
                <a:srgbClr val="C00000"/>
              </a:buClr>
              <a:buFont typeface="Wingdings" pitchFamily="2" charset="2"/>
              <a:buChar char="§"/>
              <a:defRPr sz="1800">
                <a:solidFill>
                  <a:schemeClr val="tx1"/>
                </a:solidFill>
                <a:latin typeface="+mn-lt"/>
              </a:defRPr>
            </a:lvl3pPr>
            <a:lvl4pPr marL="1139825" indent="-284163" algn="l" rtl="0" eaLnBrk="0" fontAlgn="base" hangingPunct="0">
              <a:spcBef>
                <a:spcPct val="20000"/>
              </a:spcBef>
              <a:spcAft>
                <a:spcPct val="0"/>
              </a:spcAft>
              <a:buClr>
                <a:srgbClr val="C00000"/>
              </a:buClr>
              <a:buFont typeface="Wingdings" pitchFamily="2" charset="2"/>
              <a:buChar char="§"/>
              <a:defRPr sz="1600">
                <a:solidFill>
                  <a:schemeClr val="tx1"/>
                </a:solidFill>
                <a:latin typeface="+mn-lt"/>
              </a:defRPr>
            </a:lvl4pPr>
            <a:lvl5pPr marL="1377950" indent="-296863" algn="l" rtl="0" eaLnBrk="0" fontAlgn="base" hangingPunct="0">
              <a:spcBef>
                <a:spcPct val="20000"/>
              </a:spcBef>
              <a:spcAft>
                <a:spcPct val="0"/>
              </a:spcAft>
              <a:buClr>
                <a:srgbClr val="C00000"/>
              </a:buClr>
              <a:buFont typeface="Wingdings" pitchFamily="2" charset="2"/>
              <a:buChar char="§"/>
              <a:defRPr sz="16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74320" lvl="1" indent="-274320" eaLnBrk="1" hangingPunct="1">
              <a:spcBef>
                <a:spcPts val="900"/>
              </a:spcBef>
              <a:spcAft>
                <a:spcPts val="900"/>
              </a:spcAft>
              <a:buClr>
                <a:schemeClr val="accent1"/>
              </a:buClr>
              <a:buSzPct val="76000"/>
              <a:buFont typeface="Wingdings 3"/>
              <a:buChar char=""/>
            </a:pPr>
            <a:r>
              <a:rPr lang="en-US" sz="1800" dirty="0" smtClean="0"/>
              <a:t>Properties</a:t>
            </a:r>
          </a:p>
          <a:p>
            <a:pPr marL="560070" lvl="2" indent="-274320" eaLnBrk="1" hangingPunct="1">
              <a:spcBef>
                <a:spcPts val="900"/>
              </a:spcBef>
              <a:spcAft>
                <a:spcPts val="900"/>
              </a:spcAft>
              <a:buClr>
                <a:schemeClr val="accent1"/>
              </a:buClr>
              <a:buSzPct val="76000"/>
              <a:buFont typeface="Wingdings 3"/>
              <a:buChar char=""/>
            </a:pPr>
            <a:r>
              <a:rPr lang="en-US" sz="1600" dirty="0" smtClean="0"/>
              <a:t>Email </a:t>
            </a:r>
            <a:r>
              <a:rPr lang="en-US" sz="1600" dirty="0"/>
              <a:t>format maintained in </a:t>
            </a:r>
            <a:r>
              <a:rPr lang="en-US" sz="1600" dirty="0" smtClean="0"/>
              <a:t>MDS</a:t>
            </a:r>
            <a:endParaRPr lang="en-US" sz="1600" dirty="0"/>
          </a:p>
          <a:p>
            <a:pPr marL="560070" lvl="2" indent="-274320" eaLnBrk="1" hangingPunct="1">
              <a:spcBef>
                <a:spcPts val="900"/>
              </a:spcBef>
              <a:spcAft>
                <a:spcPts val="900"/>
              </a:spcAft>
              <a:buClr>
                <a:schemeClr val="accent1"/>
              </a:buClr>
              <a:buSzPct val="76000"/>
              <a:buFont typeface="Wingdings 3"/>
              <a:buChar char=""/>
            </a:pPr>
            <a:r>
              <a:rPr lang="en-US" sz="1600" dirty="0"/>
              <a:t>Email address maintained in </a:t>
            </a:r>
            <a:r>
              <a:rPr lang="en-US" sz="1600" dirty="0" smtClean="0"/>
              <a:t>MDS if </a:t>
            </a:r>
            <a:r>
              <a:rPr lang="en-US" sz="1600" dirty="0"/>
              <a:t>a local user</a:t>
            </a:r>
          </a:p>
          <a:p>
            <a:pPr marL="560070" lvl="2" indent="-274320" eaLnBrk="1" hangingPunct="1">
              <a:spcBef>
                <a:spcPts val="900"/>
              </a:spcBef>
              <a:spcAft>
                <a:spcPts val="900"/>
              </a:spcAft>
              <a:buClr>
                <a:schemeClr val="accent1"/>
              </a:buClr>
              <a:buSzPct val="76000"/>
              <a:buFont typeface="Wingdings 3"/>
              <a:buChar char=""/>
            </a:pPr>
            <a:r>
              <a:rPr lang="en-US" sz="1600" dirty="0"/>
              <a:t>Last Login Date updated by </a:t>
            </a:r>
            <a:r>
              <a:rPr lang="en-US" sz="1600" dirty="0" smtClean="0"/>
              <a:t>MDS</a:t>
            </a:r>
            <a:endParaRPr lang="en-US" sz="1600" dirty="0"/>
          </a:p>
          <a:p>
            <a:pPr marL="560070" lvl="2" indent="-274320" eaLnBrk="1" hangingPunct="1">
              <a:spcBef>
                <a:spcPts val="900"/>
              </a:spcBef>
              <a:spcAft>
                <a:spcPts val="900"/>
              </a:spcAft>
              <a:buClr>
                <a:schemeClr val="accent1"/>
              </a:buClr>
              <a:buSzPct val="76000"/>
              <a:buFont typeface="Wingdings 3"/>
              <a:buChar char=""/>
            </a:pPr>
            <a:r>
              <a:rPr lang="en-US" sz="1600" dirty="0"/>
              <a:t>All </a:t>
            </a:r>
            <a:r>
              <a:rPr lang="en-US" sz="1600" dirty="0" smtClean="0"/>
              <a:t>other properties inherited </a:t>
            </a:r>
            <a:r>
              <a:rPr lang="en-US" sz="1600" dirty="0"/>
              <a:t>from </a:t>
            </a:r>
            <a:r>
              <a:rPr lang="en-US" sz="1600" dirty="0" smtClean="0"/>
              <a:t>AD</a:t>
            </a:r>
            <a:endParaRPr lang="en-US" sz="1600" dirty="0"/>
          </a:p>
        </p:txBody>
      </p:sp>
      <p:sp>
        <p:nvSpPr>
          <p:cNvPr id="2" name="Footer Placeholder 1"/>
          <p:cNvSpPr>
            <a:spLocks noGrp="1"/>
          </p:cNvSpPr>
          <p:nvPr>
            <p:ph type="ftr" sz="quarter" idx="4294967295"/>
          </p:nvPr>
        </p:nvSpPr>
        <p:spPr>
          <a:xfrm>
            <a:off x="2898648" y="6477000"/>
            <a:ext cx="3505200" cy="365760"/>
          </a:xfrm>
          <a:prstGeom prst="rect">
            <a:avLst/>
          </a:prstGeom>
        </p:spPr>
        <p:txBody>
          <a:bodyPr/>
          <a:lstStyle/>
          <a:p>
            <a:r>
              <a:rPr lang="en-US" smtClean="0"/>
              <a:t>Microsoft Confidential</a:t>
            </a:r>
            <a:endParaRPr lang="en-US" dirty="0"/>
          </a:p>
        </p:txBody>
      </p:sp>
      <p:sp>
        <p:nvSpPr>
          <p:cNvPr id="3" name="Slide Number Placeholder 2"/>
          <p:cNvSpPr>
            <a:spLocks noGrp="1"/>
          </p:cNvSpPr>
          <p:nvPr>
            <p:ph type="sldNum" sz="quarter" idx="4294967295"/>
          </p:nvPr>
        </p:nvSpPr>
        <p:spPr>
          <a:xfrm>
            <a:off x="8610600" y="6477000"/>
            <a:ext cx="377952" cy="273050"/>
          </a:xfrm>
          <a:prstGeom prst="rect">
            <a:avLst/>
          </a:prstGeom>
        </p:spPr>
        <p:txBody>
          <a:bodyPr/>
          <a:lstStyle/>
          <a:p>
            <a:fld id="{075E1D73-6284-4A22-934A-F293D6467749}" type="slidenum">
              <a:rPr lang="en-US" smtClean="0"/>
              <a:pPr/>
              <a:t>6</a:t>
            </a:fld>
            <a:endParaRPr lang="en-US" dirty="0"/>
          </a:p>
        </p:txBody>
      </p:sp>
      <p:sp>
        <p:nvSpPr>
          <p:cNvPr id="11" name="Rectangle 3"/>
          <p:cNvSpPr txBox="1">
            <a:spLocks noChangeArrowheads="1"/>
          </p:cNvSpPr>
          <p:nvPr/>
        </p:nvSpPr>
        <p:spPr bwMode="auto">
          <a:xfrm>
            <a:off x="155122" y="4267201"/>
            <a:ext cx="4286249" cy="1709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00000"/>
              </a:buClr>
              <a:buFont typeface="Wingdings" pitchFamily="2" charset="2"/>
              <a:buChar char="§"/>
              <a:defRPr sz="2400">
                <a:solidFill>
                  <a:schemeClr val="tx1"/>
                </a:solidFill>
                <a:latin typeface="+mn-lt"/>
                <a:ea typeface="+mn-ea"/>
                <a:cs typeface="+mn-cs"/>
              </a:defRPr>
            </a:lvl1pPr>
            <a:lvl2pPr marL="569913" indent="-284163" algn="l" rtl="0" eaLnBrk="0" fontAlgn="base" hangingPunct="0">
              <a:spcBef>
                <a:spcPct val="20000"/>
              </a:spcBef>
              <a:spcAft>
                <a:spcPct val="0"/>
              </a:spcAft>
              <a:buClr>
                <a:srgbClr val="C00000"/>
              </a:buClr>
              <a:buFont typeface="Wingdings" pitchFamily="2" charset="2"/>
              <a:buChar char="§"/>
              <a:defRPr sz="2000">
                <a:solidFill>
                  <a:schemeClr val="tx1"/>
                </a:solidFill>
                <a:latin typeface="+mn-lt"/>
              </a:defRPr>
            </a:lvl2pPr>
            <a:lvl3pPr marL="855663" indent="-285750" algn="l" rtl="0" eaLnBrk="0" fontAlgn="base" hangingPunct="0">
              <a:spcBef>
                <a:spcPct val="20000"/>
              </a:spcBef>
              <a:spcAft>
                <a:spcPct val="0"/>
              </a:spcAft>
              <a:buClr>
                <a:srgbClr val="C00000"/>
              </a:buClr>
              <a:buFont typeface="Wingdings" pitchFamily="2" charset="2"/>
              <a:buChar char="§"/>
              <a:defRPr sz="1800">
                <a:solidFill>
                  <a:schemeClr val="tx1"/>
                </a:solidFill>
                <a:latin typeface="+mn-lt"/>
              </a:defRPr>
            </a:lvl3pPr>
            <a:lvl4pPr marL="1139825" indent="-284163" algn="l" rtl="0" eaLnBrk="0" fontAlgn="base" hangingPunct="0">
              <a:spcBef>
                <a:spcPct val="20000"/>
              </a:spcBef>
              <a:spcAft>
                <a:spcPct val="0"/>
              </a:spcAft>
              <a:buClr>
                <a:srgbClr val="C00000"/>
              </a:buClr>
              <a:buFont typeface="Wingdings" pitchFamily="2" charset="2"/>
              <a:buChar char="§"/>
              <a:defRPr sz="1600">
                <a:solidFill>
                  <a:schemeClr val="tx1"/>
                </a:solidFill>
                <a:latin typeface="+mn-lt"/>
              </a:defRPr>
            </a:lvl4pPr>
            <a:lvl5pPr marL="1377950" indent="-296863" algn="l" rtl="0" eaLnBrk="0" fontAlgn="base" hangingPunct="0">
              <a:spcBef>
                <a:spcPct val="20000"/>
              </a:spcBef>
              <a:spcAft>
                <a:spcPct val="0"/>
              </a:spcAft>
              <a:buClr>
                <a:srgbClr val="C00000"/>
              </a:buClr>
              <a:buFont typeface="Wingdings" pitchFamily="2" charset="2"/>
              <a:buChar char="§"/>
              <a:defRPr sz="16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74320" lvl="1" indent="-274320" eaLnBrk="1" hangingPunct="1">
              <a:spcBef>
                <a:spcPts val="900"/>
              </a:spcBef>
              <a:spcAft>
                <a:spcPts val="900"/>
              </a:spcAft>
              <a:buClr>
                <a:schemeClr val="accent1"/>
              </a:buClr>
              <a:buSzPct val="76000"/>
              <a:buFont typeface="Wingdings 3"/>
              <a:buChar char=""/>
            </a:pPr>
            <a:r>
              <a:rPr lang="en-US" sz="1800" dirty="0" smtClean="0"/>
              <a:t>Membership</a:t>
            </a:r>
          </a:p>
          <a:p>
            <a:pPr marL="560070" lvl="2" indent="-274320" eaLnBrk="1" hangingPunct="1">
              <a:spcBef>
                <a:spcPts val="900"/>
              </a:spcBef>
              <a:spcAft>
                <a:spcPts val="900"/>
              </a:spcAft>
              <a:buClr>
                <a:schemeClr val="accent1"/>
              </a:buClr>
              <a:buSzPct val="76000"/>
              <a:buFont typeface="Wingdings 3"/>
              <a:buChar char=""/>
            </a:pPr>
            <a:r>
              <a:rPr lang="en-US" sz="1600" dirty="0" smtClean="0"/>
              <a:t>Indicates </a:t>
            </a:r>
            <a:r>
              <a:rPr lang="en-US" sz="1600" dirty="0"/>
              <a:t>groups to which the user belongs</a:t>
            </a:r>
          </a:p>
          <a:p>
            <a:pPr marL="560070" lvl="2" indent="-274320" eaLnBrk="1" hangingPunct="1">
              <a:spcBef>
                <a:spcPts val="900"/>
              </a:spcBef>
              <a:spcAft>
                <a:spcPts val="900"/>
              </a:spcAft>
              <a:buClr>
                <a:schemeClr val="accent1"/>
              </a:buClr>
              <a:buSzPct val="76000"/>
              <a:buFont typeface="Wingdings 3"/>
              <a:buChar char=""/>
            </a:pPr>
            <a:r>
              <a:rPr lang="en-US" sz="1600" dirty="0"/>
              <a:t>Read-only – inherited from </a:t>
            </a:r>
            <a:r>
              <a:rPr lang="en-US" sz="1600" dirty="0" smtClean="0"/>
              <a:t>AD</a:t>
            </a:r>
            <a:endParaRPr lang="en-US" sz="16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8379" y="4267201"/>
            <a:ext cx="4417984" cy="2035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378" y="1401536"/>
            <a:ext cx="4417985" cy="2035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4746913" y="2787758"/>
            <a:ext cx="2356015" cy="309218"/>
          </a:xfrm>
          <a:prstGeom prst="rect">
            <a:avLst/>
          </a:prstGeom>
          <a:solidFill>
            <a:srgbClr val="F2F2F2">
              <a:alpha val="50196"/>
            </a:srgbClr>
          </a:solidFill>
          <a:ln w="12700">
            <a:solidFill>
              <a:srgbClr val="C00000"/>
            </a:solidFill>
          </a:ln>
        </p:spPr>
        <p:txBody>
          <a:bodyPr wrap="square" rtlCol="0" anchor="ctr">
            <a:noAutofit/>
          </a:bodyPr>
          <a:lstStyle/>
          <a:p>
            <a:r>
              <a:rPr lang="en-US" sz="1600" b="1" dirty="0" smtClean="0">
                <a:solidFill>
                  <a:srgbClr val="C00000"/>
                </a:solidFill>
                <a:latin typeface="+mn-lt"/>
                <a:cs typeface="Calibri" pitchFamily="34" charset="0"/>
              </a:rPr>
              <a:t>Active Directory</a:t>
            </a:r>
            <a:endParaRPr lang="en-US" sz="1600" b="1" dirty="0">
              <a:solidFill>
                <a:srgbClr val="C00000"/>
              </a:solidFill>
              <a:latin typeface="+mn-lt"/>
              <a:cs typeface="Calibri" pitchFamily="34" charset="0"/>
            </a:endParaRPr>
          </a:p>
        </p:txBody>
      </p:sp>
      <p:sp>
        <p:nvSpPr>
          <p:cNvPr id="16" name="TextBox 15"/>
          <p:cNvSpPr txBox="1"/>
          <p:nvPr/>
        </p:nvSpPr>
        <p:spPr>
          <a:xfrm>
            <a:off x="7102927" y="2788451"/>
            <a:ext cx="1796143" cy="309218"/>
          </a:xfrm>
          <a:prstGeom prst="rect">
            <a:avLst/>
          </a:prstGeom>
          <a:solidFill>
            <a:srgbClr val="F2F2F2">
              <a:alpha val="50196"/>
            </a:srgbClr>
          </a:solidFill>
          <a:ln w="12700">
            <a:solidFill>
              <a:srgbClr val="C00000"/>
            </a:solidFill>
          </a:ln>
        </p:spPr>
        <p:txBody>
          <a:bodyPr wrap="square" rtlCol="0" anchor="ctr">
            <a:noAutofit/>
          </a:bodyPr>
          <a:lstStyle/>
          <a:p>
            <a:r>
              <a:rPr lang="en-US" sz="1600" b="1" dirty="0" smtClean="0">
                <a:solidFill>
                  <a:srgbClr val="C00000"/>
                </a:solidFill>
                <a:latin typeface="+mn-lt"/>
                <a:cs typeface="Calibri" pitchFamily="34" charset="0"/>
              </a:rPr>
              <a:t>MDS</a:t>
            </a:r>
            <a:endParaRPr lang="en-US" sz="1600" b="1" dirty="0">
              <a:solidFill>
                <a:srgbClr val="C00000"/>
              </a:solidFill>
              <a:latin typeface="+mn-lt"/>
              <a:cs typeface="Calibri" pitchFamily="34" charset="0"/>
            </a:endParaRPr>
          </a:p>
        </p:txBody>
      </p:sp>
    </p:spTree>
    <p:extLst>
      <p:ext uri="{BB962C8B-B14F-4D97-AF65-F5344CB8AC3E}">
        <p14:creationId xmlns:p14="http://schemas.microsoft.com/office/powerpoint/2010/main" val="1370552355"/>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US" dirty="0" smtClean="0"/>
              <a:t>Manage Groups</a:t>
            </a:r>
          </a:p>
        </p:txBody>
      </p:sp>
      <p:sp>
        <p:nvSpPr>
          <p:cNvPr id="5" name="Rectangle 3"/>
          <p:cNvSpPr txBox="1">
            <a:spLocks noChangeArrowheads="1"/>
          </p:cNvSpPr>
          <p:nvPr/>
        </p:nvSpPr>
        <p:spPr bwMode="auto">
          <a:xfrm>
            <a:off x="385618" y="1219200"/>
            <a:ext cx="4406023"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00000"/>
              </a:buClr>
              <a:buFont typeface="Wingdings" pitchFamily="2" charset="2"/>
              <a:buChar char="§"/>
              <a:defRPr sz="2400">
                <a:solidFill>
                  <a:schemeClr val="tx1"/>
                </a:solidFill>
                <a:latin typeface="+mn-lt"/>
                <a:ea typeface="+mn-ea"/>
                <a:cs typeface="+mn-cs"/>
              </a:defRPr>
            </a:lvl1pPr>
            <a:lvl2pPr marL="569913" indent="-284163" algn="l" rtl="0" eaLnBrk="0" fontAlgn="base" hangingPunct="0">
              <a:spcBef>
                <a:spcPct val="20000"/>
              </a:spcBef>
              <a:spcAft>
                <a:spcPct val="0"/>
              </a:spcAft>
              <a:buClr>
                <a:srgbClr val="C00000"/>
              </a:buClr>
              <a:buFont typeface="Wingdings" pitchFamily="2" charset="2"/>
              <a:buChar char="§"/>
              <a:defRPr sz="2000">
                <a:solidFill>
                  <a:schemeClr val="tx1"/>
                </a:solidFill>
                <a:latin typeface="+mn-lt"/>
              </a:defRPr>
            </a:lvl2pPr>
            <a:lvl3pPr marL="855663" indent="-285750" algn="l" rtl="0" eaLnBrk="0" fontAlgn="base" hangingPunct="0">
              <a:spcBef>
                <a:spcPct val="20000"/>
              </a:spcBef>
              <a:spcAft>
                <a:spcPct val="0"/>
              </a:spcAft>
              <a:buClr>
                <a:srgbClr val="C00000"/>
              </a:buClr>
              <a:buFont typeface="Wingdings" pitchFamily="2" charset="2"/>
              <a:buChar char="§"/>
              <a:defRPr sz="1800">
                <a:solidFill>
                  <a:schemeClr val="tx1"/>
                </a:solidFill>
                <a:latin typeface="+mn-lt"/>
              </a:defRPr>
            </a:lvl3pPr>
            <a:lvl4pPr marL="1139825" indent="-284163" algn="l" rtl="0" eaLnBrk="0" fontAlgn="base" hangingPunct="0">
              <a:spcBef>
                <a:spcPct val="20000"/>
              </a:spcBef>
              <a:spcAft>
                <a:spcPct val="0"/>
              </a:spcAft>
              <a:buClr>
                <a:srgbClr val="C00000"/>
              </a:buClr>
              <a:buFont typeface="Wingdings" pitchFamily="2" charset="2"/>
              <a:buChar char="§"/>
              <a:defRPr sz="1600">
                <a:solidFill>
                  <a:schemeClr val="tx1"/>
                </a:solidFill>
                <a:latin typeface="+mn-lt"/>
              </a:defRPr>
            </a:lvl4pPr>
            <a:lvl5pPr marL="1377950" indent="-296863" algn="l" rtl="0" eaLnBrk="0" fontAlgn="base" hangingPunct="0">
              <a:spcBef>
                <a:spcPct val="20000"/>
              </a:spcBef>
              <a:spcAft>
                <a:spcPct val="0"/>
              </a:spcAft>
              <a:buClr>
                <a:srgbClr val="C00000"/>
              </a:buClr>
              <a:buFont typeface="Wingdings" pitchFamily="2" charset="2"/>
              <a:buChar char="§"/>
              <a:defRPr sz="16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74320" lvl="1" indent="-274320" eaLnBrk="1" hangingPunct="1">
              <a:spcBef>
                <a:spcPts val="900"/>
              </a:spcBef>
              <a:spcAft>
                <a:spcPts val="900"/>
              </a:spcAft>
              <a:buClr>
                <a:schemeClr val="accent1"/>
              </a:buClr>
              <a:buSzPct val="76000"/>
              <a:buFont typeface="Wingdings 3"/>
              <a:buChar char=""/>
            </a:pPr>
            <a:r>
              <a:rPr lang="en-US" dirty="0" smtClean="0"/>
              <a:t>Properties</a:t>
            </a:r>
          </a:p>
          <a:p>
            <a:pPr marL="560070" lvl="2" indent="-274320" eaLnBrk="1" hangingPunct="1">
              <a:spcBef>
                <a:spcPts val="900"/>
              </a:spcBef>
              <a:spcAft>
                <a:spcPts val="900"/>
              </a:spcAft>
              <a:buClr>
                <a:schemeClr val="accent1"/>
              </a:buClr>
              <a:buSzPct val="76000"/>
              <a:buFont typeface="Wingdings 3"/>
              <a:buChar char=""/>
            </a:pPr>
            <a:r>
              <a:rPr lang="en-US" sz="1400" dirty="0"/>
              <a:t>General group information </a:t>
            </a:r>
          </a:p>
          <a:p>
            <a:pPr marL="560070" lvl="2" indent="-274320" eaLnBrk="1" hangingPunct="1">
              <a:spcBef>
                <a:spcPts val="900"/>
              </a:spcBef>
              <a:spcAft>
                <a:spcPts val="900"/>
              </a:spcAft>
              <a:buClr>
                <a:schemeClr val="accent1"/>
              </a:buClr>
              <a:buSzPct val="76000"/>
              <a:buFont typeface="Wingdings 3"/>
              <a:buChar char=""/>
            </a:pPr>
            <a:r>
              <a:rPr lang="en-US" sz="1400" dirty="0"/>
              <a:t>Read-only – inherited from Active Directory</a:t>
            </a:r>
          </a:p>
          <a:p>
            <a:pPr marL="560070" lvl="2" indent="-274320" eaLnBrk="1" hangingPunct="1">
              <a:spcBef>
                <a:spcPts val="900"/>
              </a:spcBef>
              <a:spcAft>
                <a:spcPts val="900"/>
              </a:spcAft>
              <a:buClr>
                <a:schemeClr val="accent1"/>
              </a:buClr>
              <a:buSzPct val="76000"/>
              <a:buFont typeface="Wingdings 3"/>
              <a:buChar char=""/>
            </a:pPr>
            <a:r>
              <a:rPr lang="en-US" sz="1400" dirty="0"/>
              <a:t>Group types</a:t>
            </a:r>
          </a:p>
          <a:p>
            <a:pPr marL="844232" lvl="3" indent="-274320" eaLnBrk="1" hangingPunct="1">
              <a:spcBef>
                <a:spcPts val="900"/>
              </a:spcBef>
              <a:spcAft>
                <a:spcPts val="900"/>
              </a:spcAft>
              <a:buClr>
                <a:schemeClr val="accent1"/>
              </a:buClr>
              <a:buSzPct val="76000"/>
              <a:buFont typeface="Wingdings 3"/>
              <a:buChar char=""/>
            </a:pPr>
            <a:r>
              <a:rPr lang="en-US" sz="1400" dirty="0" err="1"/>
              <a:t>LocalGroup</a:t>
            </a:r>
            <a:endParaRPr lang="en-US" sz="1400" dirty="0"/>
          </a:p>
          <a:p>
            <a:pPr marL="844232" lvl="3" indent="-274320" eaLnBrk="1" hangingPunct="1">
              <a:spcBef>
                <a:spcPts val="900"/>
              </a:spcBef>
              <a:spcAft>
                <a:spcPts val="900"/>
              </a:spcAft>
              <a:buClr>
                <a:schemeClr val="accent1"/>
              </a:buClr>
              <a:buSzPct val="76000"/>
              <a:buFont typeface="Wingdings 3"/>
              <a:buChar char=""/>
            </a:pPr>
            <a:r>
              <a:rPr lang="en-US" sz="1400" dirty="0" err="1"/>
              <a:t>ActiveDirectoryGroup</a:t>
            </a:r>
            <a:endParaRPr lang="en-US" sz="1400" dirty="0"/>
          </a:p>
        </p:txBody>
      </p:sp>
      <p:sp>
        <p:nvSpPr>
          <p:cNvPr id="2" name="Footer Placeholder 1"/>
          <p:cNvSpPr>
            <a:spLocks noGrp="1"/>
          </p:cNvSpPr>
          <p:nvPr>
            <p:ph type="ftr" sz="quarter" idx="4294967295"/>
          </p:nvPr>
        </p:nvSpPr>
        <p:spPr>
          <a:xfrm>
            <a:off x="2898648" y="6477000"/>
            <a:ext cx="3505200" cy="365760"/>
          </a:xfrm>
          <a:prstGeom prst="rect">
            <a:avLst/>
          </a:prstGeom>
        </p:spPr>
        <p:txBody>
          <a:bodyPr/>
          <a:lstStyle/>
          <a:p>
            <a:r>
              <a:rPr lang="en-US" smtClean="0"/>
              <a:t>Microsoft Confidential</a:t>
            </a:r>
            <a:endParaRPr lang="en-US" dirty="0"/>
          </a:p>
        </p:txBody>
      </p:sp>
      <p:sp>
        <p:nvSpPr>
          <p:cNvPr id="3" name="Slide Number Placeholder 2"/>
          <p:cNvSpPr>
            <a:spLocks noGrp="1"/>
          </p:cNvSpPr>
          <p:nvPr>
            <p:ph type="sldNum" sz="quarter" idx="4294967295"/>
          </p:nvPr>
        </p:nvSpPr>
        <p:spPr>
          <a:xfrm>
            <a:off x="8610600" y="6477000"/>
            <a:ext cx="377952" cy="273050"/>
          </a:xfrm>
          <a:prstGeom prst="rect">
            <a:avLst/>
          </a:prstGeom>
        </p:spPr>
        <p:txBody>
          <a:bodyPr/>
          <a:lstStyle/>
          <a:p>
            <a:fld id="{075E1D73-6284-4A22-934A-F293D6467749}" type="slidenum">
              <a:rPr lang="en-US" smtClean="0"/>
              <a:pPr/>
              <a:t>7</a:t>
            </a:fld>
            <a:endParaRPr lang="en-US" dirty="0"/>
          </a:p>
        </p:txBody>
      </p:sp>
      <p:sp>
        <p:nvSpPr>
          <p:cNvPr id="11" name="Rectangle 3"/>
          <p:cNvSpPr txBox="1">
            <a:spLocks noChangeArrowheads="1"/>
          </p:cNvSpPr>
          <p:nvPr/>
        </p:nvSpPr>
        <p:spPr bwMode="auto">
          <a:xfrm>
            <a:off x="386448" y="4267201"/>
            <a:ext cx="4405194" cy="18723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00000"/>
              </a:buClr>
              <a:buFont typeface="Wingdings" pitchFamily="2" charset="2"/>
              <a:buChar char="§"/>
              <a:defRPr sz="2400">
                <a:solidFill>
                  <a:schemeClr val="tx1"/>
                </a:solidFill>
                <a:latin typeface="+mn-lt"/>
                <a:ea typeface="+mn-ea"/>
                <a:cs typeface="+mn-cs"/>
              </a:defRPr>
            </a:lvl1pPr>
            <a:lvl2pPr marL="569913" indent="-284163" algn="l" rtl="0" eaLnBrk="0" fontAlgn="base" hangingPunct="0">
              <a:spcBef>
                <a:spcPct val="20000"/>
              </a:spcBef>
              <a:spcAft>
                <a:spcPct val="0"/>
              </a:spcAft>
              <a:buClr>
                <a:srgbClr val="C00000"/>
              </a:buClr>
              <a:buFont typeface="Wingdings" pitchFamily="2" charset="2"/>
              <a:buChar char="§"/>
              <a:defRPr sz="2000">
                <a:solidFill>
                  <a:schemeClr val="tx1"/>
                </a:solidFill>
                <a:latin typeface="+mn-lt"/>
              </a:defRPr>
            </a:lvl2pPr>
            <a:lvl3pPr marL="855663" indent="-285750" algn="l" rtl="0" eaLnBrk="0" fontAlgn="base" hangingPunct="0">
              <a:spcBef>
                <a:spcPct val="20000"/>
              </a:spcBef>
              <a:spcAft>
                <a:spcPct val="0"/>
              </a:spcAft>
              <a:buClr>
                <a:srgbClr val="C00000"/>
              </a:buClr>
              <a:buFont typeface="Wingdings" pitchFamily="2" charset="2"/>
              <a:buChar char="§"/>
              <a:defRPr sz="1800">
                <a:solidFill>
                  <a:schemeClr val="tx1"/>
                </a:solidFill>
                <a:latin typeface="+mn-lt"/>
              </a:defRPr>
            </a:lvl3pPr>
            <a:lvl4pPr marL="1139825" indent="-284163" algn="l" rtl="0" eaLnBrk="0" fontAlgn="base" hangingPunct="0">
              <a:spcBef>
                <a:spcPct val="20000"/>
              </a:spcBef>
              <a:spcAft>
                <a:spcPct val="0"/>
              </a:spcAft>
              <a:buClr>
                <a:srgbClr val="C00000"/>
              </a:buClr>
              <a:buFont typeface="Wingdings" pitchFamily="2" charset="2"/>
              <a:buChar char="§"/>
              <a:defRPr sz="1600">
                <a:solidFill>
                  <a:schemeClr val="tx1"/>
                </a:solidFill>
                <a:latin typeface="+mn-lt"/>
              </a:defRPr>
            </a:lvl4pPr>
            <a:lvl5pPr marL="1377950" indent="-296863" algn="l" rtl="0" eaLnBrk="0" fontAlgn="base" hangingPunct="0">
              <a:spcBef>
                <a:spcPct val="20000"/>
              </a:spcBef>
              <a:spcAft>
                <a:spcPct val="0"/>
              </a:spcAft>
              <a:buClr>
                <a:srgbClr val="C00000"/>
              </a:buClr>
              <a:buFont typeface="Wingdings" pitchFamily="2" charset="2"/>
              <a:buChar char="§"/>
              <a:defRPr sz="16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74320" lvl="1" indent="-274320" eaLnBrk="1" hangingPunct="1">
              <a:spcBef>
                <a:spcPts val="900"/>
              </a:spcBef>
              <a:spcAft>
                <a:spcPts val="900"/>
              </a:spcAft>
              <a:buClr>
                <a:schemeClr val="accent1"/>
              </a:buClr>
              <a:buSzPct val="76000"/>
              <a:buFont typeface="Wingdings 3"/>
              <a:buChar char=""/>
            </a:pPr>
            <a:r>
              <a:rPr lang="en-US" dirty="0" smtClean="0"/>
              <a:t>Membership</a:t>
            </a:r>
          </a:p>
          <a:p>
            <a:pPr marL="560070" lvl="2" indent="-274320" eaLnBrk="1" hangingPunct="1">
              <a:spcBef>
                <a:spcPts val="900"/>
              </a:spcBef>
              <a:spcAft>
                <a:spcPts val="900"/>
              </a:spcAft>
              <a:buClr>
                <a:schemeClr val="accent1"/>
              </a:buClr>
              <a:buSzPct val="76000"/>
              <a:buFont typeface="Wingdings 3"/>
              <a:buChar char=""/>
            </a:pPr>
            <a:r>
              <a:rPr lang="en-US" sz="1400" dirty="0"/>
              <a:t>Indicates users associated with selected group</a:t>
            </a:r>
          </a:p>
          <a:p>
            <a:pPr marL="560070" lvl="2" indent="-274320" eaLnBrk="1" hangingPunct="1">
              <a:spcBef>
                <a:spcPts val="900"/>
              </a:spcBef>
              <a:spcAft>
                <a:spcPts val="900"/>
              </a:spcAft>
              <a:buClr>
                <a:schemeClr val="accent1"/>
              </a:buClr>
              <a:buSzPct val="76000"/>
              <a:buFont typeface="Wingdings 3"/>
              <a:buChar char=""/>
            </a:pPr>
            <a:r>
              <a:rPr lang="en-US" sz="1400" dirty="0"/>
              <a:t>Read-only – inherited from </a:t>
            </a:r>
            <a:r>
              <a:rPr lang="en-US" sz="1400" dirty="0" smtClean="0"/>
              <a:t>AD</a:t>
            </a:r>
            <a:endParaRPr lang="en-US" sz="1400" dirty="0"/>
          </a:p>
        </p:txBody>
      </p:sp>
      <p:grpSp>
        <p:nvGrpSpPr>
          <p:cNvPr id="15" name="Group 14"/>
          <p:cNvGrpSpPr/>
          <p:nvPr/>
        </p:nvGrpSpPr>
        <p:grpSpPr>
          <a:xfrm>
            <a:off x="4791641" y="1065893"/>
            <a:ext cx="4209457" cy="2028371"/>
            <a:chOff x="4791641" y="1065893"/>
            <a:chExt cx="4209457" cy="2028371"/>
          </a:xfrm>
        </p:grpSpPr>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1641" y="1065893"/>
              <a:ext cx="4209457" cy="2028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4881449" y="2431214"/>
              <a:ext cx="3184866" cy="388908"/>
            </a:xfrm>
            <a:prstGeom prst="rect">
              <a:avLst/>
            </a:prstGeom>
            <a:solidFill>
              <a:srgbClr val="F2F2F2">
                <a:alpha val="50196"/>
              </a:srgbClr>
            </a:solidFill>
            <a:ln w="12700">
              <a:solidFill>
                <a:srgbClr val="C00000"/>
              </a:solidFill>
            </a:ln>
          </p:spPr>
          <p:txBody>
            <a:bodyPr wrap="square" rtlCol="0" anchor="ctr">
              <a:noAutofit/>
            </a:bodyPr>
            <a:lstStyle/>
            <a:p>
              <a:r>
                <a:rPr lang="en-US" sz="1600" b="1" dirty="0" smtClean="0">
                  <a:solidFill>
                    <a:srgbClr val="C00000"/>
                  </a:solidFill>
                  <a:latin typeface="+mn-lt"/>
                  <a:cs typeface="Calibri" pitchFamily="34" charset="0"/>
                </a:rPr>
                <a:t>Active Directory</a:t>
              </a:r>
              <a:endParaRPr lang="en-US" sz="1600" b="1" dirty="0">
                <a:solidFill>
                  <a:srgbClr val="C00000"/>
                </a:solidFill>
                <a:latin typeface="+mn-lt"/>
                <a:cs typeface="Calibri" pitchFamily="34" charset="0"/>
              </a:endParaRPr>
            </a:p>
          </p:txBody>
        </p:sp>
      </p:gr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1641" y="4435390"/>
            <a:ext cx="4209457" cy="1842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7314160"/>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US" dirty="0" smtClean="0"/>
              <a:t>Function Permissions</a:t>
            </a:r>
          </a:p>
        </p:txBody>
      </p:sp>
      <p:sp>
        <p:nvSpPr>
          <p:cNvPr id="5" name="Rectangle 3"/>
          <p:cNvSpPr txBox="1">
            <a:spLocks noChangeArrowheads="1"/>
          </p:cNvSpPr>
          <p:nvPr/>
        </p:nvSpPr>
        <p:spPr bwMode="auto">
          <a:xfrm>
            <a:off x="461250" y="878979"/>
            <a:ext cx="8397000" cy="12127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00000"/>
              </a:buClr>
              <a:buFont typeface="Wingdings" pitchFamily="2" charset="2"/>
              <a:buChar char="§"/>
              <a:defRPr sz="2400">
                <a:solidFill>
                  <a:schemeClr val="tx1"/>
                </a:solidFill>
                <a:latin typeface="+mn-lt"/>
                <a:ea typeface="+mn-ea"/>
                <a:cs typeface="+mn-cs"/>
              </a:defRPr>
            </a:lvl1pPr>
            <a:lvl2pPr marL="569913" indent="-284163" algn="l" rtl="0" eaLnBrk="0" fontAlgn="base" hangingPunct="0">
              <a:spcBef>
                <a:spcPct val="20000"/>
              </a:spcBef>
              <a:spcAft>
                <a:spcPct val="0"/>
              </a:spcAft>
              <a:buClr>
                <a:srgbClr val="C00000"/>
              </a:buClr>
              <a:buFont typeface="Wingdings" pitchFamily="2" charset="2"/>
              <a:buChar char="§"/>
              <a:defRPr sz="2000">
                <a:solidFill>
                  <a:schemeClr val="tx1"/>
                </a:solidFill>
                <a:latin typeface="+mn-lt"/>
              </a:defRPr>
            </a:lvl2pPr>
            <a:lvl3pPr marL="855663" indent="-285750" algn="l" rtl="0" eaLnBrk="0" fontAlgn="base" hangingPunct="0">
              <a:spcBef>
                <a:spcPct val="20000"/>
              </a:spcBef>
              <a:spcAft>
                <a:spcPct val="0"/>
              </a:spcAft>
              <a:buClr>
                <a:srgbClr val="C00000"/>
              </a:buClr>
              <a:buFont typeface="Wingdings" pitchFamily="2" charset="2"/>
              <a:buChar char="§"/>
              <a:defRPr sz="1800">
                <a:solidFill>
                  <a:schemeClr val="tx1"/>
                </a:solidFill>
                <a:latin typeface="+mn-lt"/>
              </a:defRPr>
            </a:lvl3pPr>
            <a:lvl4pPr marL="1139825" indent="-284163" algn="l" rtl="0" eaLnBrk="0" fontAlgn="base" hangingPunct="0">
              <a:spcBef>
                <a:spcPct val="20000"/>
              </a:spcBef>
              <a:spcAft>
                <a:spcPct val="0"/>
              </a:spcAft>
              <a:buClr>
                <a:srgbClr val="C00000"/>
              </a:buClr>
              <a:buFont typeface="Wingdings" pitchFamily="2" charset="2"/>
              <a:buChar char="§"/>
              <a:defRPr sz="1600">
                <a:solidFill>
                  <a:schemeClr val="tx1"/>
                </a:solidFill>
                <a:latin typeface="+mn-lt"/>
              </a:defRPr>
            </a:lvl4pPr>
            <a:lvl5pPr marL="1377950" indent="-296863" algn="l" rtl="0" eaLnBrk="0" fontAlgn="base" hangingPunct="0">
              <a:spcBef>
                <a:spcPct val="20000"/>
              </a:spcBef>
              <a:spcAft>
                <a:spcPct val="0"/>
              </a:spcAft>
              <a:buClr>
                <a:srgbClr val="C00000"/>
              </a:buClr>
              <a:buFont typeface="Wingdings" pitchFamily="2" charset="2"/>
              <a:buChar char="§"/>
              <a:defRPr sz="16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1200"/>
              </a:spcBef>
              <a:spcAft>
                <a:spcPts val="600"/>
              </a:spcAft>
              <a:buClr>
                <a:schemeClr val="tx2"/>
              </a:buClr>
              <a:buFont typeface="Courier New" pitchFamily="49" charset="0"/>
              <a:buChar char="o"/>
            </a:pPr>
            <a:r>
              <a:rPr lang="en-US" sz="2000" dirty="0"/>
              <a:t>Role based permissions</a:t>
            </a:r>
          </a:p>
          <a:p>
            <a:pPr>
              <a:spcBef>
                <a:spcPts val="1200"/>
              </a:spcBef>
              <a:spcAft>
                <a:spcPts val="600"/>
              </a:spcAft>
              <a:buClr>
                <a:schemeClr val="tx2"/>
              </a:buClr>
              <a:buFont typeface="Courier New" pitchFamily="49" charset="0"/>
              <a:buChar char="o"/>
            </a:pPr>
            <a:r>
              <a:rPr lang="en-US" sz="2000" dirty="0" smtClean="0"/>
              <a:t>Assign access to one or more functions to a user or group</a:t>
            </a:r>
            <a:endParaRPr lang="en-US" sz="2000" dirty="0"/>
          </a:p>
        </p:txBody>
      </p:sp>
      <p:sp>
        <p:nvSpPr>
          <p:cNvPr id="2" name="Footer Placeholder 1"/>
          <p:cNvSpPr>
            <a:spLocks noGrp="1"/>
          </p:cNvSpPr>
          <p:nvPr>
            <p:ph type="ftr" sz="quarter" idx="4294967295"/>
          </p:nvPr>
        </p:nvSpPr>
        <p:spPr>
          <a:xfrm>
            <a:off x="2898648" y="6477000"/>
            <a:ext cx="3505200" cy="365760"/>
          </a:xfrm>
          <a:prstGeom prst="rect">
            <a:avLst/>
          </a:prstGeom>
        </p:spPr>
        <p:txBody>
          <a:bodyPr/>
          <a:lstStyle/>
          <a:p>
            <a:r>
              <a:rPr lang="en-US" smtClean="0"/>
              <a:t>Microsoft Confidential</a:t>
            </a:r>
            <a:endParaRPr lang="en-US" dirty="0"/>
          </a:p>
        </p:txBody>
      </p:sp>
      <p:sp>
        <p:nvSpPr>
          <p:cNvPr id="3" name="Slide Number Placeholder 2"/>
          <p:cNvSpPr>
            <a:spLocks noGrp="1"/>
          </p:cNvSpPr>
          <p:nvPr>
            <p:ph type="sldNum" sz="quarter" idx="4294967295"/>
          </p:nvPr>
        </p:nvSpPr>
        <p:spPr>
          <a:xfrm>
            <a:off x="8610600" y="6477000"/>
            <a:ext cx="377952" cy="273050"/>
          </a:xfrm>
          <a:prstGeom prst="rect">
            <a:avLst/>
          </a:prstGeom>
        </p:spPr>
        <p:txBody>
          <a:bodyPr/>
          <a:lstStyle/>
          <a:p>
            <a:fld id="{075E1D73-6284-4A22-934A-F293D6467749}" type="slidenum">
              <a:rPr lang="en-US" smtClean="0"/>
              <a:pPr/>
              <a:t>8</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451" y="2320308"/>
            <a:ext cx="6786094" cy="4121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7235131"/>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89436" y="228600"/>
            <a:ext cx="8363938" cy="498598"/>
          </a:xfrm>
        </p:spPr>
        <p:txBody>
          <a:bodyPr/>
          <a:lstStyle/>
          <a:p>
            <a:r>
              <a:rPr lang="en-US" dirty="0" smtClean="0">
                <a:latin typeface="+mn-lt"/>
              </a:rPr>
              <a:t>Model Permissions</a:t>
            </a:r>
            <a:endParaRPr lang="en-US" sz="1600" dirty="0" smtClean="0">
              <a:latin typeface="+mn-l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5937" y="1903313"/>
            <a:ext cx="7772400" cy="3890600"/>
          </a:xfrm>
          <a:prstGeom prst="rect">
            <a:avLst/>
          </a:prstGeom>
          <a:noFill/>
          <a:ln w="9525">
            <a:solidFill>
              <a:schemeClr val="bg1">
                <a:lumMod val="7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3" name="TextBox 12"/>
          <p:cNvSpPr txBox="1"/>
          <p:nvPr/>
        </p:nvSpPr>
        <p:spPr>
          <a:xfrm>
            <a:off x="3951176" y="2766683"/>
            <a:ext cx="2506011" cy="276999"/>
          </a:xfrm>
          <a:prstGeom prst="rect">
            <a:avLst/>
          </a:prstGeom>
          <a:noFill/>
        </p:spPr>
        <p:txBody>
          <a:bodyPr wrap="square" rtlCol="0">
            <a:spAutoFit/>
          </a:bodyPr>
          <a:lstStyle/>
          <a:p>
            <a:pPr algn="l"/>
            <a:r>
              <a:rPr lang="en-US" sz="1200" dirty="0" smtClean="0">
                <a:solidFill>
                  <a:srgbClr val="C00000"/>
                </a:solidFill>
                <a:latin typeface="+mn-lt"/>
                <a:cs typeface="Calibri" pitchFamily="34" charset="0"/>
              </a:rPr>
              <a:t>Selected group</a:t>
            </a:r>
            <a:endParaRPr lang="en-US" sz="1200" dirty="0">
              <a:solidFill>
                <a:srgbClr val="C00000"/>
              </a:solidFill>
              <a:latin typeface="+mn-lt"/>
              <a:cs typeface="Calibri" pitchFamily="34" charset="0"/>
            </a:endParaRPr>
          </a:p>
        </p:txBody>
      </p:sp>
      <p:cxnSp>
        <p:nvCxnSpPr>
          <p:cNvPr id="14" name="Straight Arrow Connector 13"/>
          <p:cNvCxnSpPr/>
          <p:nvPr/>
        </p:nvCxnSpPr>
        <p:spPr>
          <a:xfrm flipV="1">
            <a:off x="3509176" y="2905183"/>
            <a:ext cx="442000" cy="0"/>
          </a:xfrm>
          <a:prstGeom prst="straightConnector1">
            <a:avLst/>
          </a:prstGeom>
          <a:ln w="127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496" y="4642338"/>
            <a:ext cx="4747832" cy="115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4198046" y="4401531"/>
            <a:ext cx="4518282" cy="1352930"/>
          </a:xfrm>
          <a:prstGeom prst="rect">
            <a:avLst/>
          </a:prstGeom>
          <a:solidFill>
            <a:srgbClr val="F2F2F2">
              <a:alpha val="50196"/>
            </a:srgbClr>
          </a:solidFill>
          <a:ln w="12700">
            <a:solidFill>
              <a:srgbClr val="C00000"/>
            </a:solidFill>
          </a:ln>
        </p:spPr>
        <p:txBody>
          <a:bodyPr wrap="square" rtlCol="0" anchor="t">
            <a:noAutofit/>
          </a:bodyPr>
          <a:lstStyle/>
          <a:p>
            <a:r>
              <a:rPr lang="en-US" sz="1200" dirty="0" smtClean="0">
                <a:solidFill>
                  <a:srgbClr val="C00000"/>
                </a:solidFill>
                <a:latin typeface="+mn-lt"/>
                <a:cs typeface="Calibri" pitchFamily="34" charset="0"/>
              </a:rPr>
              <a:t>Lists all security assignments for the selected model</a:t>
            </a:r>
            <a:endParaRPr lang="en-US" sz="1200" dirty="0">
              <a:solidFill>
                <a:srgbClr val="C00000"/>
              </a:solidFill>
              <a:latin typeface="+mn-lt"/>
              <a:cs typeface="Calibri" pitchFamily="34" charset="0"/>
            </a:endParaRP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4686" y="5763225"/>
            <a:ext cx="1828800" cy="439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Arrow Connector 15"/>
          <p:cNvCxnSpPr/>
          <p:nvPr/>
        </p:nvCxnSpPr>
        <p:spPr>
          <a:xfrm flipV="1">
            <a:off x="2196042" y="3686575"/>
            <a:ext cx="442000" cy="0"/>
          </a:xfrm>
          <a:prstGeom prst="straightConnector1">
            <a:avLst/>
          </a:prstGeom>
          <a:ln w="127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638042" y="3548075"/>
            <a:ext cx="2506011" cy="276999"/>
          </a:xfrm>
          <a:prstGeom prst="rect">
            <a:avLst/>
          </a:prstGeom>
          <a:noFill/>
        </p:spPr>
        <p:txBody>
          <a:bodyPr wrap="square" rtlCol="0">
            <a:spAutoFit/>
          </a:bodyPr>
          <a:lstStyle/>
          <a:p>
            <a:pPr algn="l"/>
            <a:r>
              <a:rPr lang="en-US" sz="1200" dirty="0" smtClean="0">
                <a:solidFill>
                  <a:srgbClr val="C00000"/>
                </a:solidFill>
                <a:latin typeface="+mn-lt"/>
                <a:cs typeface="Calibri" pitchFamily="34" charset="0"/>
              </a:rPr>
              <a:t>Restrict assignments to a model</a:t>
            </a:r>
            <a:endParaRPr lang="en-US" sz="1200" dirty="0">
              <a:solidFill>
                <a:srgbClr val="C00000"/>
              </a:solidFill>
              <a:latin typeface="+mn-lt"/>
              <a:cs typeface="Calibri" pitchFamily="34" charset="0"/>
            </a:endParaRPr>
          </a:p>
        </p:txBody>
      </p:sp>
      <p:sp>
        <p:nvSpPr>
          <p:cNvPr id="18" name="TextBox 17"/>
          <p:cNvSpPr txBox="1"/>
          <p:nvPr/>
        </p:nvSpPr>
        <p:spPr>
          <a:xfrm>
            <a:off x="3968496" y="4788817"/>
            <a:ext cx="229550" cy="965644"/>
          </a:xfrm>
          <a:prstGeom prst="rect">
            <a:avLst/>
          </a:prstGeom>
          <a:solidFill>
            <a:srgbClr val="F2F2F2">
              <a:alpha val="50196"/>
            </a:srgbClr>
          </a:solidFill>
          <a:ln w="12700">
            <a:solidFill>
              <a:srgbClr val="C00000"/>
            </a:solidFill>
          </a:ln>
        </p:spPr>
        <p:txBody>
          <a:bodyPr wrap="square" rtlCol="0" anchor="t">
            <a:noAutofit/>
          </a:bodyPr>
          <a:lstStyle/>
          <a:p>
            <a:endParaRPr lang="en-US" sz="1200" dirty="0">
              <a:solidFill>
                <a:srgbClr val="C00000"/>
              </a:solidFill>
              <a:latin typeface="+mn-lt"/>
              <a:cs typeface="Calibri" pitchFamily="34" charset="0"/>
            </a:endParaRPr>
          </a:p>
        </p:txBody>
      </p:sp>
      <p:sp>
        <p:nvSpPr>
          <p:cNvPr id="2" name="Footer Placeholder 1"/>
          <p:cNvSpPr>
            <a:spLocks noGrp="1"/>
          </p:cNvSpPr>
          <p:nvPr>
            <p:ph type="ftr" sz="quarter" idx="4294967295"/>
          </p:nvPr>
        </p:nvSpPr>
        <p:spPr>
          <a:xfrm>
            <a:off x="5103254" y="6492240"/>
            <a:ext cx="3505200" cy="365760"/>
          </a:xfrm>
          <a:prstGeom prst="rect">
            <a:avLst/>
          </a:prstGeom>
        </p:spPr>
        <p:txBody>
          <a:bodyPr/>
          <a:lstStyle/>
          <a:p>
            <a:r>
              <a:rPr lang="en-US" sz="1600" dirty="0" smtClean="0"/>
              <a:t>Microsoft Confidential</a:t>
            </a:r>
            <a:endParaRPr lang="en-US" sz="1600" dirty="0"/>
          </a:p>
        </p:txBody>
      </p:sp>
      <p:sp>
        <p:nvSpPr>
          <p:cNvPr id="3" name="Slide Number Placeholder 2"/>
          <p:cNvSpPr>
            <a:spLocks noGrp="1"/>
          </p:cNvSpPr>
          <p:nvPr>
            <p:ph type="sldNum" sz="quarter" idx="4294967295"/>
          </p:nvPr>
        </p:nvSpPr>
        <p:spPr>
          <a:xfrm>
            <a:off x="8610600" y="6477000"/>
            <a:ext cx="377952" cy="273050"/>
          </a:xfrm>
          <a:prstGeom prst="rect">
            <a:avLst/>
          </a:prstGeom>
        </p:spPr>
        <p:txBody>
          <a:bodyPr/>
          <a:lstStyle/>
          <a:p>
            <a:fld id="{075E1D73-6284-4A22-934A-F293D6467749}" type="slidenum">
              <a:rPr lang="en-US" smtClean="0"/>
              <a:pPr/>
              <a:t>9</a:t>
            </a:fld>
            <a:endParaRPr lang="en-US" dirty="0"/>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7578" y="2790213"/>
            <a:ext cx="2092596" cy="260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4879086" y="4157384"/>
            <a:ext cx="3818575" cy="276999"/>
          </a:xfrm>
          <a:prstGeom prst="rect">
            <a:avLst/>
          </a:prstGeom>
          <a:noFill/>
        </p:spPr>
        <p:txBody>
          <a:bodyPr wrap="square" rtlCol="0">
            <a:spAutoFit/>
          </a:bodyPr>
          <a:lstStyle/>
          <a:p>
            <a:pPr algn="l"/>
            <a:r>
              <a:rPr lang="en-US" sz="1200" dirty="0" smtClean="0">
                <a:solidFill>
                  <a:srgbClr val="C00000"/>
                </a:solidFill>
                <a:latin typeface="+mn-lt"/>
                <a:cs typeface="Calibri" pitchFamily="34" charset="0"/>
              </a:rPr>
              <a:t>Access location of selected security assignment</a:t>
            </a:r>
            <a:endParaRPr lang="en-US" sz="1200" dirty="0">
              <a:solidFill>
                <a:srgbClr val="C00000"/>
              </a:solidFill>
              <a:latin typeface="+mn-lt"/>
              <a:cs typeface="Calibri" pitchFamily="34" charset="0"/>
            </a:endParaRPr>
          </a:p>
        </p:txBody>
      </p:sp>
      <p:cxnSp>
        <p:nvCxnSpPr>
          <p:cNvPr id="23" name="Straight Arrow Connector 22"/>
          <p:cNvCxnSpPr/>
          <p:nvPr/>
        </p:nvCxnSpPr>
        <p:spPr>
          <a:xfrm flipV="1">
            <a:off x="4460137" y="4299727"/>
            <a:ext cx="442000" cy="0"/>
          </a:xfrm>
          <a:prstGeom prst="straightConnector1">
            <a:avLst/>
          </a:prstGeom>
          <a:ln w="127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Rectangle 3"/>
          <p:cNvSpPr txBox="1">
            <a:spLocks noChangeArrowheads="1"/>
          </p:cNvSpPr>
          <p:nvPr/>
        </p:nvSpPr>
        <p:spPr bwMode="auto">
          <a:xfrm>
            <a:off x="388189" y="790179"/>
            <a:ext cx="8186468" cy="10494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00000"/>
              </a:buClr>
              <a:buFont typeface="Wingdings" pitchFamily="2" charset="2"/>
              <a:buChar char="§"/>
              <a:defRPr sz="2400">
                <a:solidFill>
                  <a:schemeClr val="tx1"/>
                </a:solidFill>
                <a:latin typeface="+mn-lt"/>
                <a:ea typeface="+mn-ea"/>
                <a:cs typeface="+mn-cs"/>
              </a:defRPr>
            </a:lvl1pPr>
            <a:lvl2pPr marL="569913" indent="-284163" algn="l" rtl="0" eaLnBrk="0" fontAlgn="base" hangingPunct="0">
              <a:spcBef>
                <a:spcPct val="20000"/>
              </a:spcBef>
              <a:spcAft>
                <a:spcPct val="0"/>
              </a:spcAft>
              <a:buClr>
                <a:srgbClr val="C00000"/>
              </a:buClr>
              <a:buFont typeface="Wingdings" pitchFamily="2" charset="2"/>
              <a:buChar char="§"/>
              <a:defRPr sz="2000">
                <a:solidFill>
                  <a:schemeClr val="tx1"/>
                </a:solidFill>
                <a:latin typeface="+mn-lt"/>
              </a:defRPr>
            </a:lvl2pPr>
            <a:lvl3pPr marL="855663" indent="-285750" algn="l" rtl="0" eaLnBrk="0" fontAlgn="base" hangingPunct="0">
              <a:spcBef>
                <a:spcPct val="20000"/>
              </a:spcBef>
              <a:spcAft>
                <a:spcPct val="0"/>
              </a:spcAft>
              <a:buClr>
                <a:srgbClr val="C00000"/>
              </a:buClr>
              <a:buFont typeface="Wingdings" pitchFamily="2" charset="2"/>
              <a:buChar char="§"/>
              <a:defRPr sz="1800">
                <a:solidFill>
                  <a:schemeClr val="tx1"/>
                </a:solidFill>
                <a:latin typeface="+mn-lt"/>
              </a:defRPr>
            </a:lvl3pPr>
            <a:lvl4pPr marL="1139825" indent="-284163" algn="l" rtl="0" eaLnBrk="0" fontAlgn="base" hangingPunct="0">
              <a:spcBef>
                <a:spcPct val="20000"/>
              </a:spcBef>
              <a:spcAft>
                <a:spcPct val="0"/>
              </a:spcAft>
              <a:buClr>
                <a:srgbClr val="C00000"/>
              </a:buClr>
              <a:buFont typeface="Wingdings" pitchFamily="2" charset="2"/>
              <a:buChar char="§"/>
              <a:defRPr sz="1600">
                <a:solidFill>
                  <a:schemeClr val="tx1"/>
                </a:solidFill>
                <a:latin typeface="+mn-lt"/>
              </a:defRPr>
            </a:lvl4pPr>
            <a:lvl5pPr marL="1377950" indent="-296863" algn="l" rtl="0" eaLnBrk="0" fontAlgn="base" hangingPunct="0">
              <a:spcBef>
                <a:spcPct val="20000"/>
              </a:spcBef>
              <a:spcAft>
                <a:spcPct val="0"/>
              </a:spcAft>
              <a:buClr>
                <a:srgbClr val="C00000"/>
              </a:buClr>
              <a:buFont typeface="Wingdings" pitchFamily="2" charset="2"/>
              <a:buChar char="§"/>
              <a:defRPr sz="16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1200"/>
              </a:spcBef>
              <a:spcAft>
                <a:spcPts val="600"/>
              </a:spcAft>
              <a:buClr>
                <a:schemeClr val="tx2"/>
              </a:buClr>
              <a:buFont typeface="Courier New" pitchFamily="49" charset="0"/>
              <a:buChar char="o"/>
            </a:pPr>
            <a:r>
              <a:rPr lang="en-US" sz="2000" dirty="0" smtClean="0"/>
              <a:t>Attributes </a:t>
            </a:r>
            <a:r>
              <a:rPr lang="en-US" sz="2000" dirty="0"/>
              <a:t>(Column) </a:t>
            </a:r>
            <a:r>
              <a:rPr lang="en-US" sz="2000" dirty="0" smtClean="0"/>
              <a:t>based permissions</a:t>
            </a:r>
            <a:endParaRPr lang="en-US" sz="2000" dirty="0"/>
          </a:p>
        </p:txBody>
      </p:sp>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6627" y="4053253"/>
            <a:ext cx="2101362" cy="2664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3864437"/>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51"/>
                                        </p:tgtEl>
                                        <p:attrNameLst>
                                          <p:attrName>style.visibility</p:attrName>
                                        </p:attrNameLst>
                                      </p:cBhvr>
                                      <p:to>
                                        <p:strVal val="visible"/>
                                      </p:to>
                                    </p:set>
                                    <p:animEffect transition="in" filter="fade">
                                      <p:cBhvr>
                                        <p:cTn id="33" dur="500"/>
                                        <p:tgtEl>
                                          <p:spTgt spid="205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17" grpId="0"/>
      <p:bldP spid="18" grpId="0" animBg="1"/>
      <p:bldP spid="22" grpId="0"/>
    </p:bldLst>
  </p:timing>
</p:sld>
</file>

<file path=ppt/theme/theme1.xml><?xml version="1.0" encoding="utf-8"?>
<a:theme xmlns:a="http://schemas.openxmlformats.org/drawingml/2006/main" name="DQS - MDS Bootcamp Template">
  <a:themeElements>
    <a:clrScheme name="kuleen_v08">
      <a:dk1>
        <a:srgbClr val="000000"/>
      </a:dk1>
      <a:lt1>
        <a:srgbClr val="FFFFFF"/>
      </a:lt1>
      <a:dk2>
        <a:srgbClr val="000000"/>
      </a:dk2>
      <a:lt2>
        <a:srgbClr val="FFFFFF"/>
      </a:lt2>
      <a:accent1>
        <a:srgbClr val="66CCFF"/>
      </a:accent1>
      <a:accent2>
        <a:srgbClr val="92D050"/>
      </a:accent2>
      <a:accent3>
        <a:srgbClr val="FF9900"/>
      </a:accent3>
      <a:accent4>
        <a:srgbClr val="FFFE02"/>
      </a:accent4>
      <a:accent5>
        <a:srgbClr val="E93C1F"/>
      </a:accent5>
      <a:accent6>
        <a:srgbClr val="DDDDDD"/>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kuleen_v08">
      <a:dk1>
        <a:srgbClr val="000000"/>
      </a:dk1>
      <a:lt1>
        <a:srgbClr val="FFFFFF"/>
      </a:lt1>
      <a:dk2>
        <a:srgbClr val="000000"/>
      </a:dk2>
      <a:lt2>
        <a:srgbClr val="FFFFFF"/>
      </a:lt2>
      <a:accent1>
        <a:srgbClr val="66CCFF"/>
      </a:accent1>
      <a:accent2>
        <a:srgbClr val="92D050"/>
      </a:accent2>
      <a:accent3>
        <a:srgbClr val="FF9900"/>
      </a:accent3>
      <a:accent4>
        <a:srgbClr val="FFFE02"/>
      </a:accent4>
      <a:accent5>
        <a:srgbClr val="E93C1F"/>
      </a:accent5>
      <a:accent6>
        <a:srgbClr val="DDDDDD"/>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230e9df3-be65-4c73-a93b-d1236ebd677e">
      <Terms xmlns="http://schemas.microsoft.com/office/infopath/2007/PartnerControls"/>
    </TaxKeywordTaxHTField>
    <TaxCatchAll xmlns="230e9df3-be65-4c73-a93b-d1236ebd677e"/>
  </documentManagement>
</p:properties>
</file>

<file path=customXml/item2.xml><?xml version="1.0" encoding="utf-8"?>
<Control xmlns="http://schemas.microsoft.com/VisualStudio/2011/storyboarding/control">
  <Id Name="System.Storyboarding.Icons.Settings" RevisionId="05cd6d03-c0b2-488e-98a7-d68de69a2cfc" Stencil="System.Storyboarding.Icons" StencilRevisionId="05cd6d03-c0b2-488e-98a7-d68de69a2cfc" StencilVersion="0.1"/>
</Control>
</file>

<file path=customXml/item3.xml><?xml version="1.0" encoding="utf-8"?>
<Control xmlns="http://schemas.microsoft.com/VisualStudio/2011/storyboarding/control">
  <Id Name="System.Storyboarding.Icons.Settings" RevisionId="05cd6d03-c0b2-488e-98a7-d68de69a2cfc" Stencil="System.Storyboarding.Icons" StencilRevisionId="05cd6d03-c0b2-488e-98a7-d68de69a2cfc" StencilVersion="0.1"/>
</Control>
</file>

<file path=customXml/item4.xml><?xml version="1.0" encoding="utf-8"?>
<ct:contentTypeSchema xmlns:ct="http://schemas.microsoft.com/office/2006/metadata/contentType" xmlns:ma="http://schemas.microsoft.com/office/2006/metadata/properties/metaAttributes" ct:_="" ma:_="" ma:contentTypeName="Document" ma:contentTypeID="0x0101008A75878B88C714458DE9BE6A40A510AA" ma:contentTypeVersion="0" ma:contentTypeDescription="Create a new document." ma:contentTypeScope="" ma:versionID="d946b50feab4b6af950c4c23cf32d23e">
  <xsd:schema xmlns:xsd="http://www.w3.org/2001/XMLSchema" xmlns:xs="http://www.w3.org/2001/XMLSchema" xmlns:p="http://schemas.microsoft.com/office/2006/metadata/properties" xmlns:ns2="230e9df3-be65-4c73-a93b-d1236ebd677e" targetNamespace="http://schemas.microsoft.com/office/2006/metadata/properties" ma:root="true" ma:fieldsID="e0d2f305b7993fc13739560db692d484" ns2:_="">
    <xsd:import namespace="230e9df3-be65-4c73-a93b-d1236ebd677e"/>
    <xsd:element name="properties">
      <xsd:complexType>
        <xsd:sequence>
          <xsd:element name="documentManagement">
            <xsd:complexType>
              <xsd:all>
                <xsd:element ref="ns2:TaxKeywordTaxHTFiel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04a6a102-ae87-4134-a0da-75def25f67a5}" ma:internalName="TaxCatchAll" ma:showField="CatchAllData" ma:web="61568f1f-cf3d-4f21-bc66-555facba893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04a6a102-ae87-4134-a0da-75def25f67a5}" ma:internalName="TaxCatchAllLabel" ma:readOnly="true" ma:showField="CatchAllDataLabel" ma:web="61568f1f-cf3d-4f21-bc66-555facba89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Control xmlns="http://schemas.microsoft.com/VisualStudio/2011/storyboarding/control">
  <Id Name="System.Storyboarding.Icons.Settings" RevisionId="05cd6d03-c0b2-488e-98a7-d68de69a2cfc" Stencil="System.Storyboarding.Icons" StencilRevisionId="05cd6d03-c0b2-488e-98a7-d68de69a2cfc" StencilVersion="0.1"/>
</Control>
</file>

<file path=customXml/itemProps1.xml><?xml version="1.0" encoding="utf-8"?>
<ds:datastoreItem xmlns:ds="http://schemas.openxmlformats.org/officeDocument/2006/customXml" ds:itemID="{C2078E1B-B8E4-4D0D-9792-7A234F9BC79B}"/>
</file>

<file path=customXml/itemProps2.xml><?xml version="1.0" encoding="utf-8"?>
<ds:datastoreItem xmlns:ds="http://schemas.openxmlformats.org/officeDocument/2006/customXml" ds:itemID="{D7AC898B-4799-422C-BE21-06FF21CA5163}"/>
</file>

<file path=customXml/itemProps3.xml><?xml version="1.0" encoding="utf-8"?>
<ds:datastoreItem xmlns:ds="http://schemas.openxmlformats.org/officeDocument/2006/customXml" ds:itemID="{E8F18CD8-1B88-40C9-9792-8C984C747679}"/>
</file>

<file path=customXml/itemProps4.xml><?xml version="1.0" encoding="utf-8"?>
<ds:datastoreItem xmlns:ds="http://schemas.openxmlformats.org/officeDocument/2006/customXml" ds:itemID="{2EAA4DA0-7719-472A-A01A-14C6910CEA9F}"/>
</file>

<file path=customXml/itemProps5.xml><?xml version="1.0" encoding="utf-8"?>
<ds:datastoreItem xmlns:ds="http://schemas.openxmlformats.org/officeDocument/2006/customXml" ds:itemID="{C1C17C79-5317-4E0C-9E73-3454F964EF35}"/>
</file>

<file path=customXml/itemProps6.xml><?xml version="1.0" encoding="utf-8"?>
<ds:datastoreItem xmlns:ds="http://schemas.openxmlformats.org/officeDocument/2006/customXml" ds:itemID="{29565EFF-5DF2-42AD-B5DF-EB0C06799316}"/>
</file>

<file path=docProps/app.xml><?xml version="1.0" encoding="utf-8"?>
<Properties xmlns="http://schemas.openxmlformats.org/officeDocument/2006/extended-properties" xmlns:vt="http://schemas.openxmlformats.org/officeDocument/2006/docPropsVTypes">
  <Template/>
  <TotalTime>621</TotalTime>
  <Words>898</Words>
  <Application>Microsoft Office PowerPoint</Application>
  <PresentationFormat>On-screen Show (4:3)</PresentationFormat>
  <Paragraphs>174</Paragraphs>
  <Slides>14</Slides>
  <Notes>1</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DQS - MDS Bootcamp Template</vt:lpstr>
      <vt:lpstr>White with Consolas font for code slides</vt:lpstr>
      <vt:lpstr>MDS Security</vt:lpstr>
      <vt:lpstr>Agenda</vt:lpstr>
      <vt:lpstr>Who is MDS Securing? </vt:lpstr>
      <vt:lpstr>What is MDS Securing?</vt:lpstr>
      <vt:lpstr>Security Provisioning in MDS</vt:lpstr>
      <vt:lpstr>Manage Users</vt:lpstr>
      <vt:lpstr>Manage Groups</vt:lpstr>
      <vt:lpstr>Function Permissions</vt:lpstr>
      <vt:lpstr>Model Permissions</vt:lpstr>
      <vt:lpstr>Hierarchy Members Permissions</vt:lpstr>
      <vt:lpstr>Effective Permissions</vt:lpstr>
      <vt:lpstr>Members Security</vt:lpstr>
      <vt:lpstr>Guidelines / Recommended Practices</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Name</dc:title>
  <dc:subject>&lt;Event Name Here&gt;</dc:subject>
  <dc:creator>Gadi Peleg</dc:creator>
  <cp:keywords/>
  <dc:description>Template: Sylvia Tedjo, Silver Fox Productions
Formatting:
Event Date:
Event Location:
Audience Type:</dc:description>
  <cp:lastModifiedBy>Anand Subbaraj</cp:lastModifiedBy>
  <cp:revision>86</cp:revision>
  <cp:lastPrinted>2010-05-11T05:02:34Z</cp:lastPrinted>
  <dcterms:created xsi:type="dcterms:W3CDTF">2011-11-16T18:47:32Z</dcterms:created>
  <dcterms:modified xsi:type="dcterms:W3CDTF">2011-12-02T23:56:52Z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TfsStoryboard">
    <vt:bool>true</vt:bool>
  </property>
  <property fmtid="{D5CDD505-2E9C-101B-9397-08002B2CF9AE}" pid="3" name="ContentTypeId">
    <vt:lpwstr>0x0101008A75878B88C714458DE9BE6A40A510AA</vt:lpwstr>
  </property>
  <property fmtid="{D5CDD505-2E9C-101B-9397-08002B2CF9AE}" pid="4" name="TaxKeyword">
    <vt:lpwstr/>
  </property>
</Properties>
</file>